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7"/>
  </p:notesMasterIdLst>
  <p:sldIdLst>
    <p:sldId id="259" r:id="rId3"/>
    <p:sldId id="260" r:id="rId4"/>
    <p:sldId id="264" r:id="rId5"/>
    <p:sldId id="265" r:id="rId6"/>
    <p:sldId id="266" r:id="rId7"/>
    <p:sldId id="269" r:id="rId8"/>
    <p:sldId id="268" r:id="rId9"/>
    <p:sldId id="267" r:id="rId10"/>
    <p:sldId id="270" r:id="rId11"/>
    <p:sldId id="271" r:id="rId12"/>
    <p:sldId id="303" r:id="rId13"/>
    <p:sldId id="304" r:id="rId14"/>
    <p:sldId id="305" r:id="rId15"/>
    <p:sldId id="306" r:id="rId16"/>
    <p:sldId id="272" r:id="rId17"/>
    <p:sldId id="273" r:id="rId18"/>
    <p:sldId id="274" r:id="rId19"/>
    <p:sldId id="280" r:id="rId20"/>
    <p:sldId id="275" r:id="rId21"/>
    <p:sldId id="276" r:id="rId22"/>
    <p:sldId id="281" r:id="rId23"/>
    <p:sldId id="277" r:id="rId24"/>
    <p:sldId id="278" r:id="rId25"/>
    <p:sldId id="283" r:id="rId26"/>
    <p:sldId id="282" r:id="rId27"/>
    <p:sldId id="284" r:id="rId28"/>
    <p:sldId id="285" r:id="rId29"/>
    <p:sldId id="286" r:id="rId30"/>
    <p:sldId id="287" r:id="rId31"/>
    <p:sldId id="288" r:id="rId32"/>
    <p:sldId id="289" r:id="rId33"/>
    <p:sldId id="290" r:id="rId34"/>
    <p:sldId id="291" r:id="rId35"/>
    <p:sldId id="292" r:id="rId36"/>
    <p:sldId id="295" r:id="rId37"/>
    <p:sldId id="296" r:id="rId38"/>
    <p:sldId id="297" r:id="rId39"/>
    <p:sldId id="298" r:id="rId40"/>
    <p:sldId id="293" r:id="rId41"/>
    <p:sldId id="301" r:id="rId42"/>
    <p:sldId id="294" r:id="rId43"/>
    <p:sldId id="299" r:id="rId44"/>
    <p:sldId id="302" r:id="rId45"/>
    <p:sldId id="307" r:id="rId46"/>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445D39AA-3E53-4A04-8ADE-32E144CF54AF}">
          <p14:sldIdLst>
            <p14:sldId id="259"/>
            <p14:sldId id="260"/>
            <p14:sldId id="264"/>
            <p14:sldId id="265"/>
            <p14:sldId id="266"/>
            <p14:sldId id="269"/>
            <p14:sldId id="268"/>
            <p14:sldId id="267"/>
            <p14:sldId id="270"/>
            <p14:sldId id="271"/>
            <p14:sldId id="303"/>
            <p14:sldId id="304"/>
            <p14:sldId id="305"/>
            <p14:sldId id="306"/>
            <p14:sldId id="272"/>
            <p14:sldId id="273"/>
            <p14:sldId id="274"/>
            <p14:sldId id="280"/>
            <p14:sldId id="275"/>
            <p14:sldId id="276"/>
            <p14:sldId id="281"/>
            <p14:sldId id="277"/>
            <p14:sldId id="278"/>
            <p14:sldId id="283"/>
            <p14:sldId id="282"/>
            <p14:sldId id="284"/>
            <p14:sldId id="285"/>
            <p14:sldId id="286"/>
            <p14:sldId id="287"/>
            <p14:sldId id="288"/>
            <p14:sldId id="289"/>
            <p14:sldId id="290"/>
            <p14:sldId id="291"/>
            <p14:sldId id="292"/>
            <p14:sldId id="295"/>
            <p14:sldId id="296"/>
            <p14:sldId id="297"/>
            <p14:sldId id="298"/>
            <p14:sldId id="293"/>
            <p14:sldId id="301"/>
            <p14:sldId id="294"/>
            <p14:sldId id="299"/>
            <p14:sldId id="302"/>
            <p14:sldId id="307"/>
          </p14:sldIdLst>
        </p14:section>
      </p14:sectionLst>
    </p:ext>
    <p:ext uri="{EFAFB233-063F-42B5-8137-9DF3F51BA10A}">
      <p15:sldGuideLst xmlns:p15="http://schemas.microsoft.com/office/powerpoint/2012/main">
        <p15:guide id="1" orient="horz" pos="227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FFCC66"/>
    <a:srgbClr val="000000"/>
    <a:srgbClr val="660066"/>
    <a:srgbClr val="FF0000"/>
    <a:srgbClr val="AA86AC"/>
    <a:srgbClr val="B17AB8"/>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228" autoAdjust="0"/>
  </p:normalViewPr>
  <p:slideViewPr>
    <p:cSldViewPr showGuides="1">
      <p:cViewPr varScale="1">
        <p:scale>
          <a:sx n="60" d="100"/>
          <a:sy n="60" d="100"/>
        </p:scale>
        <p:origin x="974" y="48"/>
      </p:cViewPr>
      <p:guideLst>
        <p:guide orient="horz" pos="2274"/>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pPr fontAlgn="base"/>
            <a:endParaRPr lang="zh-CN" altLang="en-US" strike="noStrike" noProof="1"/>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pPr fontAlgn="base"/>
            <a:fld id="{8E0EA9AB-1604-41B1-90B5-8BC60D737628}"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3077" name="备注占位符 4"/>
          <p:cNvSpPr>
            <a:spLocks noGrp="1"/>
          </p:cNvSpPr>
          <p:nvPr>
            <p:ph type="body" sz="quarter"/>
          </p:nvPr>
        </p:nvSpPr>
        <p:spPr>
          <a:xfrm>
            <a:off x="685800" y="4343400"/>
            <a:ext cx="5486400" cy="4114800"/>
          </a:xfrm>
          <a:prstGeom prst="rect">
            <a:avLst/>
          </a:prstGeom>
          <a:noFill/>
          <a:ln w="12700">
            <a:noFill/>
          </a:ln>
        </p:spPr>
        <p:txBody>
          <a:bodyPr wrap="square" lIns="91440" tIns="45720" rIns="91440" bIns="45720" anchor="ctr"/>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endParaRPr lang="en-US" altLang="zh-CN"/>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pPr fontAlgn="base"/>
            <a:endParaRPr lang="zh-CN" altLang="en-US" strike="noStrike" noProof="1"/>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pPr fontAlgn="base"/>
            <a:fld id="{477C048F-ABAE-4C2F-B8CF-E215B8181615}"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extLst>
      <p:ext uri="{BB962C8B-B14F-4D97-AF65-F5344CB8AC3E}">
        <p14:creationId xmlns:p14="http://schemas.microsoft.com/office/powerpoint/2010/main" val="145980853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1828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3273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374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36185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46499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41427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9913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97939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119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2048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5907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96235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517745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91568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1893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5686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9077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98586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1557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59675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88516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7371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11780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420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92568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90782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02195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66630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34733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Wingdings" panose="05000000000000000000" pitchFamily="2" charset="2"/>
              <a:buNone/>
            </a:pPr>
            <a:endParaRPr lang="zh-CN" altLang="en-US" dirty="0"/>
          </a:p>
        </p:txBody>
      </p:sp>
    </p:spTree>
    <p:extLst>
      <p:ext uri="{BB962C8B-B14F-4D97-AF65-F5344CB8AC3E}">
        <p14:creationId xmlns:p14="http://schemas.microsoft.com/office/powerpoint/2010/main" val="396161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Wingdings" panose="05000000000000000000" pitchFamily="2" charset="2"/>
              <a:buNone/>
            </a:pPr>
            <a:endParaRPr lang="en-US" altLang="zh-CN" sz="1000" b="1" dirty="0"/>
          </a:p>
        </p:txBody>
      </p:sp>
    </p:spTree>
    <p:extLst>
      <p:ext uri="{BB962C8B-B14F-4D97-AF65-F5344CB8AC3E}">
        <p14:creationId xmlns:p14="http://schemas.microsoft.com/office/powerpoint/2010/main" val="3931610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0846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0043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4493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1027"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1031" name="Picture 7" descr="图片1"/>
          <p:cNvPicPr>
            <a:picLocks noChangeAspect="1"/>
          </p:cNvPicPr>
          <p:nvPr userDrawn="1"/>
        </p:nvPicPr>
        <p:blipFill>
          <a:blip r:embed="rId13"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2051"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2052"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2022/4/7</a:t>
            </a:fld>
            <a:endParaRPr lang="zh-CN" altLang="en-US" strike="noStrike" noProof="1">
              <a:latin typeface="Arial" panose="020B0604020202020204" pitchFamily="34" charset="0"/>
              <a:ea typeface="宋体" panose="02010600030101010101" pitchFamily="2" charset="-122"/>
              <a:cs typeface="+mn-cs"/>
            </a:endParaRPr>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2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2055" name="Picture 7" descr="图片1"/>
          <p:cNvPicPr>
            <a:picLocks noChangeAspect="1"/>
          </p:cNvPicPr>
          <p:nvPr userDrawn="1"/>
        </p:nvPicPr>
        <p:blipFill>
          <a:blip r:embed="rId14"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p:cNvSpPr>
          <p:nvPr>
            <p:ph type="ctrTitle"/>
          </p:nvPr>
        </p:nvSpPr>
        <p:spPr>
          <a:xfrm>
            <a:off x="323776" y="2276872"/>
            <a:ext cx="8496448" cy="1747838"/>
          </a:xfrm>
        </p:spPr>
        <p:txBody>
          <a:bodyPr wrap="square" lIns="91440" tIns="45720" rIns="91440" bIns="45720" anchor="t"/>
          <a:lstStyle>
            <a:lvl1pPr lvl="0">
              <a:defRPr/>
            </a:lvl1pPr>
          </a:lstStyle>
          <a:p>
            <a:pPr lvl="0"/>
            <a:r>
              <a:rPr lang="en-US" altLang="zh-CN" sz="6000" b="1" dirty="0">
                <a:solidFill>
                  <a:srgbClr val="660066"/>
                </a:solidFill>
                <a:latin typeface="隶书" panose="02010509060101010101" pitchFamily="1" charset="-122"/>
                <a:ea typeface="隶书" panose="02010509060101010101" pitchFamily="1" charset="-122"/>
              </a:rPr>
              <a:t> </a:t>
            </a:r>
            <a:r>
              <a:rPr lang="zh-CN" altLang="en-US" sz="6000" b="1" dirty="0">
                <a:solidFill>
                  <a:srgbClr val="660066"/>
                </a:solidFill>
                <a:latin typeface="隶书" panose="02010509060101010101" pitchFamily="1" charset="-122"/>
                <a:ea typeface="隶书" panose="02010509060101010101" pitchFamily="1" charset="-122"/>
              </a:rPr>
              <a:t>智慧云平台创新</a:t>
            </a: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endParaRPr lang="zh-CN" altLang="en-US" sz="2400" b="1" dirty="0">
              <a:solidFill>
                <a:srgbClr val="660066"/>
              </a:solidFill>
              <a:latin typeface="隶书" panose="02010509060101010101" pitchFamily="1" charset="-122"/>
              <a:ea typeface="隶书" panose="02010509060101010101" pitchFamily="1" charset="-122"/>
            </a:endParaRPr>
          </a:p>
        </p:txBody>
      </p:sp>
      <p:sp>
        <p:nvSpPr>
          <p:cNvPr id="2" name="矩形 1"/>
          <p:cNvSpPr/>
          <p:nvPr/>
        </p:nvSpPr>
        <p:spPr bwMode="auto">
          <a:xfrm>
            <a:off x="1475785" y="54029"/>
            <a:ext cx="2520175" cy="85479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61"/>
    </mc:Choice>
    <mc:Fallback xmlns="">
      <p:transition spd="slow" advTm="47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8126B8-25AA-4D94-A688-F69981EDA096}"/>
              </a:ext>
            </a:extLst>
          </p:cNvPr>
          <p:cNvSpPr txBox="1"/>
          <p:nvPr/>
        </p:nvSpPr>
        <p:spPr>
          <a:xfrm>
            <a:off x="53752" y="1124744"/>
            <a:ext cx="9036496" cy="646331"/>
          </a:xfrm>
          <a:prstGeom prst="rect">
            <a:avLst/>
          </a:prstGeom>
          <a:noFill/>
        </p:spPr>
        <p:txBody>
          <a:bodyPr wrap="square" rtlCol="0">
            <a:spAutoFit/>
          </a:bodyPr>
          <a:lstStyle/>
          <a:p>
            <a:pPr algn="ctr"/>
            <a:r>
              <a:rPr lang="en-US" altLang="zh-CN" sz="3600" b="1" dirty="0">
                <a:solidFill>
                  <a:srgbClr val="660066"/>
                </a:solidFill>
                <a:ea typeface="隶书" panose="02010509060101010101"/>
                <a:cs typeface="+mj-cs"/>
              </a:rPr>
              <a:t>Web</a:t>
            </a:r>
            <a:r>
              <a:rPr lang="zh-CN" altLang="en-US" sz="3600" b="1" dirty="0">
                <a:solidFill>
                  <a:srgbClr val="660066"/>
                </a:solidFill>
                <a:ea typeface="隶书" panose="02010509060101010101"/>
                <a:cs typeface="+mj-cs"/>
              </a:rPr>
              <a:t>可视化搭建流程</a:t>
            </a:r>
          </a:p>
        </p:txBody>
      </p:sp>
      <p:sp>
        <p:nvSpPr>
          <p:cNvPr id="3" name="文本框 2">
            <a:extLst>
              <a:ext uri="{FF2B5EF4-FFF2-40B4-BE49-F238E27FC236}">
                <a16:creationId xmlns:a16="http://schemas.microsoft.com/office/drawing/2014/main" id="{A421A9B5-3B4D-45F7-876E-392B5FB4F08E}"/>
              </a:ext>
            </a:extLst>
          </p:cNvPr>
          <p:cNvSpPr txBox="1"/>
          <p:nvPr/>
        </p:nvSpPr>
        <p:spPr>
          <a:xfrm>
            <a:off x="1367644" y="2276872"/>
            <a:ext cx="6408712" cy="2677656"/>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a:t>创建</a:t>
            </a:r>
            <a:r>
              <a:rPr lang="en-US" altLang="zh-CN" sz="2800" dirty="0"/>
              <a:t>Web</a:t>
            </a:r>
            <a:r>
              <a:rPr lang="zh-CN" altLang="en-US" sz="2800" dirty="0"/>
              <a:t>可视化搭建应用。</a:t>
            </a:r>
            <a:endParaRPr lang="en-US" altLang="zh-CN" sz="2800" dirty="0"/>
          </a:p>
          <a:p>
            <a:pPr marL="457200" indent="-457200">
              <a:buFont typeface="Wingdings" panose="05000000000000000000" pitchFamily="2" charset="2"/>
              <a:buChar char="l"/>
            </a:pPr>
            <a:r>
              <a:rPr lang="zh-CN" altLang="en-US" sz="2800" dirty="0"/>
              <a:t>拖拽组件，调整页面布局。</a:t>
            </a:r>
            <a:endParaRPr lang="en-US" altLang="zh-CN" sz="2800" dirty="0"/>
          </a:p>
          <a:p>
            <a:pPr marL="457200" indent="-457200">
              <a:buFont typeface="Wingdings" panose="05000000000000000000" pitchFamily="2" charset="2"/>
              <a:buChar char="l"/>
            </a:pPr>
            <a:r>
              <a:rPr lang="zh-CN" altLang="en-US" sz="2800" dirty="0"/>
              <a:t>配置组件样式、关联数据，可调用服务事件。</a:t>
            </a:r>
            <a:endParaRPr lang="en-US" altLang="zh-CN" sz="2800" dirty="0"/>
          </a:p>
          <a:p>
            <a:pPr marL="457200" indent="-457200">
              <a:buFont typeface="Wingdings" panose="05000000000000000000" pitchFamily="2" charset="2"/>
              <a:buChar char="l"/>
            </a:pPr>
            <a:r>
              <a:rPr lang="zh-CN" altLang="en-US" sz="2800" dirty="0"/>
              <a:t>保存预览与调试。</a:t>
            </a:r>
            <a:endParaRPr lang="en-US" altLang="zh-CN" sz="2800" dirty="0"/>
          </a:p>
          <a:p>
            <a:pPr marL="457200" indent="-457200">
              <a:buFont typeface="Wingdings" panose="05000000000000000000" pitchFamily="2" charset="2"/>
              <a:buChar char="l"/>
            </a:pPr>
            <a:r>
              <a:rPr lang="zh-CN" altLang="en-US" sz="2800" dirty="0"/>
              <a:t>发布</a:t>
            </a:r>
            <a:r>
              <a:rPr lang="en-US" altLang="zh-CN" sz="2800" dirty="0"/>
              <a:t>Web</a:t>
            </a:r>
            <a:r>
              <a:rPr lang="zh-CN" altLang="en-US" sz="2800" dirty="0"/>
              <a:t>可视化应用，关联域名。</a:t>
            </a:r>
          </a:p>
        </p:txBody>
      </p:sp>
    </p:spTree>
    <p:extLst>
      <p:ext uri="{BB962C8B-B14F-4D97-AF65-F5344CB8AC3E}">
        <p14:creationId xmlns:p14="http://schemas.microsoft.com/office/powerpoint/2010/main" val="426355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56D3370-6171-4A30-AB7D-84DBDB7BB959}"/>
              </a:ext>
            </a:extLst>
          </p:cNvPr>
          <p:cNvPicPr>
            <a:picLocks noChangeAspect="1"/>
          </p:cNvPicPr>
          <p:nvPr/>
        </p:nvPicPr>
        <p:blipFill>
          <a:blip r:embed="rId2"/>
          <a:stretch>
            <a:fillRect/>
          </a:stretch>
        </p:blipFill>
        <p:spPr>
          <a:xfrm>
            <a:off x="2358008" y="1778839"/>
            <a:ext cx="4427984" cy="2951989"/>
          </a:xfrm>
          <a:prstGeom prst="rect">
            <a:avLst/>
          </a:prstGeom>
        </p:spPr>
      </p:pic>
      <p:sp>
        <p:nvSpPr>
          <p:cNvPr id="3" name="文本框 2">
            <a:extLst>
              <a:ext uri="{FF2B5EF4-FFF2-40B4-BE49-F238E27FC236}">
                <a16:creationId xmlns:a16="http://schemas.microsoft.com/office/drawing/2014/main" id="{BE610564-30C7-4CB3-B022-CC6EF88182FD}"/>
              </a:ext>
            </a:extLst>
          </p:cNvPr>
          <p:cNvSpPr txBox="1"/>
          <p:nvPr/>
        </p:nvSpPr>
        <p:spPr>
          <a:xfrm>
            <a:off x="0" y="908720"/>
            <a:ext cx="9036496" cy="646331"/>
          </a:xfrm>
          <a:prstGeom prst="rect">
            <a:avLst/>
          </a:prstGeom>
          <a:noFill/>
        </p:spPr>
        <p:txBody>
          <a:bodyPr wrap="square" rtlCol="0">
            <a:spAutoFit/>
          </a:bodyPr>
          <a:lstStyle/>
          <a:p>
            <a:pPr algn="ctr"/>
            <a:r>
              <a:rPr lang="zh-CN" altLang="en-US" sz="3600" b="1" dirty="0">
                <a:solidFill>
                  <a:srgbClr val="660066"/>
                </a:solidFill>
                <a:ea typeface="隶书" panose="02010509060101010101"/>
                <a:cs typeface="+mj-cs"/>
              </a:rPr>
              <a:t>服务器</a:t>
            </a:r>
          </a:p>
        </p:txBody>
      </p:sp>
      <p:sp>
        <p:nvSpPr>
          <p:cNvPr id="5" name="文本框 4">
            <a:extLst>
              <a:ext uri="{FF2B5EF4-FFF2-40B4-BE49-F238E27FC236}">
                <a16:creationId xmlns:a16="http://schemas.microsoft.com/office/drawing/2014/main" id="{29190BFD-377F-4657-9F6E-012A5840FCFF}"/>
              </a:ext>
            </a:extLst>
          </p:cNvPr>
          <p:cNvSpPr txBox="1"/>
          <p:nvPr/>
        </p:nvSpPr>
        <p:spPr>
          <a:xfrm>
            <a:off x="287524" y="4365104"/>
            <a:ext cx="8568952" cy="2308324"/>
          </a:xfrm>
          <a:prstGeom prst="rect">
            <a:avLst/>
          </a:prstGeom>
          <a:noFill/>
        </p:spPr>
        <p:txBody>
          <a:bodyPr wrap="square">
            <a:spAutoFit/>
          </a:bodyPr>
          <a:lstStyle/>
          <a:p>
            <a:r>
              <a:rPr lang="zh-CN" altLang="en-US" dirty="0"/>
              <a:t>      服务器其实就像我们的家用电脑一样，也有主板、</a:t>
            </a:r>
            <a:r>
              <a:rPr lang="en-US" altLang="zh-CN" dirty="0"/>
              <a:t>CPU</a:t>
            </a:r>
            <a:r>
              <a:rPr lang="zh-CN" altLang="en-US" dirty="0"/>
              <a:t>、内存、硬盘、电源等，但是由于它们处理问题的不同，服务器更像一台加强的家用电脑，服务器是为展网络业务而存放、处理数据的，所以服务器一般是存放在机房的，由机房管理人员负责管理维护的，它就像是一个人的大脑一样，负责记录、存放、处理数据。所以我们在开展网络业务的时候，服务器是不可或缺的。根据功能来说服务器可分为</a:t>
            </a:r>
            <a:r>
              <a:rPr lang="en-US" altLang="zh-CN" dirty="0"/>
              <a:t>web</a:t>
            </a:r>
            <a:r>
              <a:rPr lang="zh-CN" altLang="en-US" dirty="0"/>
              <a:t>服务器、</a:t>
            </a:r>
            <a:r>
              <a:rPr lang="en-US" altLang="zh-CN" dirty="0"/>
              <a:t>ftp</a:t>
            </a:r>
            <a:r>
              <a:rPr lang="zh-CN" altLang="en-US" dirty="0"/>
              <a:t>服务器、数据库服务器、邮件服务器等等，做什么用途就可以叫做什么服务器，根据地域来说可分为国内服务器、美国服务器、日本服务器等等，服务器放在什么地方就可以叫做什么服务器。</a:t>
            </a:r>
          </a:p>
        </p:txBody>
      </p:sp>
    </p:spTree>
    <p:extLst>
      <p:ext uri="{BB962C8B-B14F-4D97-AF65-F5344CB8AC3E}">
        <p14:creationId xmlns:p14="http://schemas.microsoft.com/office/powerpoint/2010/main" val="244212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17E3EE3-509F-42AA-B7B2-9B61295A9BD3}"/>
              </a:ext>
            </a:extLst>
          </p:cNvPr>
          <p:cNvSpPr txBox="1"/>
          <p:nvPr/>
        </p:nvSpPr>
        <p:spPr>
          <a:xfrm>
            <a:off x="107504" y="908720"/>
            <a:ext cx="8928992" cy="646331"/>
          </a:xfrm>
          <a:prstGeom prst="rect">
            <a:avLst/>
          </a:prstGeom>
          <a:noFill/>
        </p:spPr>
        <p:txBody>
          <a:bodyPr wrap="square">
            <a:spAutoFit/>
          </a:bodyPr>
          <a:lstStyle/>
          <a:p>
            <a:pPr algn="ctr"/>
            <a:r>
              <a:rPr lang="en-US" altLang="zh-CN" sz="3600" b="1" dirty="0" err="1">
                <a:solidFill>
                  <a:srgbClr val="660066"/>
                </a:solidFill>
                <a:cs typeface="+mj-cs"/>
              </a:rPr>
              <a:t>ip</a:t>
            </a:r>
            <a:r>
              <a:rPr lang="zh-CN" altLang="en-US" sz="3600" b="1" dirty="0">
                <a:solidFill>
                  <a:srgbClr val="660066"/>
                </a:solidFill>
                <a:cs typeface="+mj-cs"/>
              </a:rPr>
              <a:t>地址</a:t>
            </a:r>
          </a:p>
        </p:txBody>
      </p:sp>
      <p:pic>
        <p:nvPicPr>
          <p:cNvPr id="4" name="图片 3">
            <a:extLst>
              <a:ext uri="{FF2B5EF4-FFF2-40B4-BE49-F238E27FC236}">
                <a16:creationId xmlns:a16="http://schemas.microsoft.com/office/drawing/2014/main" id="{787A866F-7AC8-4AEC-8718-7E01B8743ABC}"/>
              </a:ext>
            </a:extLst>
          </p:cNvPr>
          <p:cNvPicPr>
            <a:picLocks noChangeAspect="1"/>
          </p:cNvPicPr>
          <p:nvPr/>
        </p:nvPicPr>
        <p:blipFill>
          <a:blip r:embed="rId2"/>
          <a:stretch>
            <a:fillRect/>
          </a:stretch>
        </p:blipFill>
        <p:spPr>
          <a:xfrm>
            <a:off x="2987824" y="1844824"/>
            <a:ext cx="2857500" cy="2133600"/>
          </a:xfrm>
          <a:prstGeom prst="rect">
            <a:avLst/>
          </a:prstGeom>
        </p:spPr>
      </p:pic>
      <p:sp>
        <p:nvSpPr>
          <p:cNvPr id="6" name="文本框 5">
            <a:extLst>
              <a:ext uri="{FF2B5EF4-FFF2-40B4-BE49-F238E27FC236}">
                <a16:creationId xmlns:a16="http://schemas.microsoft.com/office/drawing/2014/main" id="{65DEF176-06A2-41B7-8FBA-BF1D51257249}"/>
              </a:ext>
            </a:extLst>
          </p:cNvPr>
          <p:cNvSpPr txBox="1"/>
          <p:nvPr/>
        </p:nvSpPr>
        <p:spPr>
          <a:xfrm>
            <a:off x="179512" y="4298409"/>
            <a:ext cx="8856984" cy="2308324"/>
          </a:xfrm>
          <a:prstGeom prst="rect">
            <a:avLst/>
          </a:prstGeom>
          <a:noFill/>
        </p:spPr>
        <p:txBody>
          <a:bodyPr wrap="square">
            <a:spAutoFit/>
          </a:bodyPr>
          <a:lstStyle/>
          <a:p>
            <a:r>
              <a:rPr lang="en-US" altLang="zh-CN" dirty="0"/>
              <a:t>      </a:t>
            </a:r>
            <a:r>
              <a:rPr lang="en-US" altLang="zh-CN" dirty="0" err="1"/>
              <a:t>ip</a:t>
            </a:r>
            <a:r>
              <a:rPr lang="zh-CN" altLang="en-US" dirty="0"/>
              <a:t>地址是一台服务器所必须的，只有输入正确的</a:t>
            </a:r>
            <a:r>
              <a:rPr lang="en-US" altLang="zh-CN" dirty="0" err="1"/>
              <a:t>ip</a:t>
            </a:r>
            <a:r>
              <a:rPr lang="zh-CN" altLang="en-US" dirty="0"/>
              <a:t>地址，才能找到对应的服务器，不然的话，我们只能知道自己的服务器具体地址在什么地方、什么机房、什么位置，但是无法进入、无法正常的使用服务器，服务器需分配绑定好对应的</a:t>
            </a:r>
            <a:r>
              <a:rPr lang="en-US" altLang="zh-CN" dirty="0" err="1"/>
              <a:t>ip</a:t>
            </a:r>
            <a:r>
              <a:rPr lang="zh-CN" altLang="en-US" dirty="0"/>
              <a:t>地址后，就可以通过这个</a:t>
            </a:r>
            <a:r>
              <a:rPr lang="en-US" altLang="zh-CN" dirty="0" err="1"/>
              <a:t>ip</a:t>
            </a:r>
            <a:r>
              <a:rPr lang="zh-CN" altLang="en-US" dirty="0"/>
              <a:t>地址进行远程连接到服务器，然后把业务需要的资料传输到服务器，并且设置好对应访问规则，那么所有的网络用户就可以通过这个</a:t>
            </a:r>
            <a:r>
              <a:rPr lang="en-US" altLang="zh-CN" dirty="0" err="1"/>
              <a:t>ip</a:t>
            </a:r>
            <a:r>
              <a:rPr lang="zh-CN" altLang="en-US" dirty="0"/>
              <a:t>地址来浏览您需要展示的东西。</a:t>
            </a:r>
            <a:r>
              <a:rPr lang="en-US" altLang="zh-CN" dirty="0" err="1"/>
              <a:t>ip</a:t>
            </a:r>
            <a:r>
              <a:rPr lang="zh-CN" altLang="en-US" dirty="0"/>
              <a:t>就像是一个人的住址一样，虽然说直接找这个地址也可以找到这个人，但是这样很不方便，如果他搬家了，那么我们就找不到了，所以为了方便大家寻找，就有了域名。</a:t>
            </a:r>
          </a:p>
        </p:txBody>
      </p:sp>
    </p:spTree>
    <p:extLst>
      <p:ext uri="{BB962C8B-B14F-4D97-AF65-F5344CB8AC3E}">
        <p14:creationId xmlns:p14="http://schemas.microsoft.com/office/powerpoint/2010/main" val="32287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9598354-BC3E-4281-B689-1404AF371D9D}"/>
              </a:ext>
            </a:extLst>
          </p:cNvPr>
          <p:cNvPicPr>
            <a:picLocks noChangeAspect="1"/>
          </p:cNvPicPr>
          <p:nvPr/>
        </p:nvPicPr>
        <p:blipFill>
          <a:blip r:embed="rId2"/>
          <a:stretch>
            <a:fillRect/>
          </a:stretch>
        </p:blipFill>
        <p:spPr>
          <a:xfrm>
            <a:off x="2981139" y="1844824"/>
            <a:ext cx="3181722" cy="2212852"/>
          </a:xfrm>
          <a:prstGeom prst="rect">
            <a:avLst/>
          </a:prstGeom>
        </p:spPr>
      </p:pic>
      <p:sp>
        <p:nvSpPr>
          <p:cNvPr id="3" name="文本框 2">
            <a:extLst>
              <a:ext uri="{FF2B5EF4-FFF2-40B4-BE49-F238E27FC236}">
                <a16:creationId xmlns:a16="http://schemas.microsoft.com/office/drawing/2014/main" id="{8A871B85-DFCD-48C3-A16D-5710C0B5BB14}"/>
              </a:ext>
            </a:extLst>
          </p:cNvPr>
          <p:cNvSpPr txBox="1"/>
          <p:nvPr/>
        </p:nvSpPr>
        <p:spPr>
          <a:xfrm>
            <a:off x="107504" y="908720"/>
            <a:ext cx="8928992" cy="646331"/>
          </a:xfrm>
          <a:prstGeom prst="rect">
            <a:avLst/>
          </a:prstGeom>
          <a:noFill/>
        </p:spPr>
        <p:txBody>
          <a:bodyPr wrap="square">
            <a:spAutoFit/>
          </a:bodyPr>
          <a:lstStyle/>
          <a:p>
            <a:pPr algn="ctr"/>
            <a:r>
              <a:rPr lang="zh-CN" altLang="en-US" sz="3600" b="1" dirty="0">
                <a:solidFill>
                  <a:srgbClr val="660066"/>
                </a:solidFill>
                <a:cs typeface="+mj-cs"/>
              </a:rPr>
              <a:t>域名</a:t>
            </a:r>
          </a:p>
        </p:txBody>
      </p:sp>
      <p:sp>
        <p:nvSpPr>
          <p:cNvPr id="5" name="文本框 4">
            <a:extLst>
              <a:ext uri="{FF2B5EF4-FFF2-40B4-BE49-F238E27FC236}">
                <a16:creationId xmlns:a16="http://schemas.microsoft.com/office/drawing/2014/main" id="{D69A0A70-94C3-43EB-A592-1DACEDBF19FE}"/>
              </a:ext>
            </a:extLst>
          </p:cNvPr>
          <p:cNvSpPr txBox="1"/>
          <p:nvPr/>
        </p:nvSpPr>
        <p:spPr>
          <a:xfrm>
            <a:off x="135732" y="4509120"/>
            <a:ext cx="8928992" cy="2031325"/>
          </a:xfrm>
          <a:prstGeom prst="rect">
            <a:avLst/>
          </a:prstGeom>
          <a:noFill/>
        </p:spPr>
        <p:txBody>
          <a:bodyPr wrap="square">
            <a:spAutoFit/>
          </a:bodyPr>
          <a:lstStyle/>
          <a:p>
            <a:r>
              <a:rPr lang="zh-CN" altLang="en-US" dirty="0"/>
              <a:t>       如果一台服务器上面只有一条</a:t>
            </a:r>
            <a:r>
              <a:rPr lang="en-US" altLang="zh-CN" dirty="0" err="1"/>
              <a:t>ip</a:t>
            </a:r>
            <a:r>
              <a:rPr lang="zh-CN" altLang="en-US" dirty="0"/>
              <a:t>，但是需要搭建几个网站，那么只能通过不同的端口来实现，这样就比较麻烦，如果是使用不同的域名来搭建，实现的效果就比较好，而且域名都是比较方便记忆的，不像</a:t>
            </a:r>
            <a:r>
              <a:rPr lang="en-US" altLang="zh-CN" dirty="0" err="1"/>
              <a:t>ip</a:t>
            </a:r>
            <a:r>
              <a:rPr lang="zh-CN" altLang="en-US" dirty="0"/>
              <a:t>地址那样不容易被人记住，就像是一个家庭，里面是有几个成员的，我们不能都把他们都称呼做一样的，所以域名更像是一个人的名字，</a:t>
            </a:r>
            <a:r>
              <a:rPr lang="en-US" altLang="zh-CN" dirty="0" err="1"/>
              <a:t>ip</a:t>
            </a:r>
            <a:r>
              <a:rPr lang="zh-CN" altLang="en-US" dirty="0"/>
              <a:t>地址就像是家庭地址一样，多条域名是可以同时解析一条</a:t>
            </a:r>
            <a:r>
              <a:rPr lang="en-US" altLang="zh-CN" dirty="0" err="1"/>
              <a:t>ip</a:t>
            </a:r>
            <a:r>
              <a:rPr lang="zh-CN" altLang="en-US" dirty="0"/>
              <a:t>的，但是一条域名是无法解析多条</a:t>
            </a:r>
            <a:r>
              <a:rPr lang="en-US" altLang="zh-CN" dirty="0" err="1"/>
              <a:t>ip</a:t>
            </a:r>
            <a:r>
              <a:rPr lang="zh-CN" altLang="en-US" dirty="0"/>
              <a:t>的，同时如果需要把网站业务搬到其他的服务器，只需要把数据转移好，然后域名重新解析到新</a:t>
            </a:r>
            <a:r>
              <a:rPr lang="en-US" altLang="zh-CN" dirty="0" err="1"/>
              <a:t>ip</a:t>
            </a:r>
            <a:r>
              <a:rPr lang="zh-CN" altLang="en-US" dirty="0"/>
              <a:t>上就可以了，这样对于自己的业务来说基本上是没有什么影响的。</a:t>
            </a:r>
          </a:p>
        </p:txBody>
      </p:sp>
    </p:spTree>
    <p:extLst>
      <p:ext uri="{BB962C8B-B14F-4D97-AF65-F5344CB8AC3E}">
        <p14:creationId xmlns:p14="http://schemas.microsoft.com/office/powerpoint/2010/main" val="224704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FD450CB-EA78-496A-9E4F-6A3561324C98}"/>
              </a:ext>
            </a:extLst>
          </p:cNvPr>
          <p:cNvPicPr>
            <a:picLocks noChangeAspect="1"/>
          </p:cNvPicPr>
          <p:nvPr/>
        </p:nvPicPr>
        <p:blipFill>
          <a:blip r:embed="rId2"/>
          <a:stretch>
            <a:fillRect/>
          </a:stretch>
        </p:blipFill>
        <p:spPr>
          <a:xfrm>
            <a:off x="1756920" y="410845"/>
            <a:ext cx="5940152" cy="3018155"/>
          </a:xfrm>
          <a:prstGeom prst="rect">
            <a:avLst/>
          </a:prstGeom>
        </p:spPr>
      </p:pic>
      <p:pic>
        <p:nvPicPr>
          <p:cNvPr id="5" name="图片 4">
            <a:extLst>
              <a:ext uri="{FF2B5EF4-FFF2-40B4-BE49-F238E27FC236}">
                <a16:creationId xmlns:a16="http://schemas.microsoft.com/office/drawing/2014/main" id="{A673923F-D7B1-424D-91F6-2CAACA813FE1}"/>
              </a:ext>
            </a:extLst>
          </p:cNvPr>
          <p:cNvPicPr>
            <a:picLocks noChangeAspect="1"/>
          </p:cNvPicPr>
          <p:nvPr/>
        </p:nvPicPr>
        <p:blipFill>
          <a:blip r:embed="rId3"/>
          <a:stretch>
            <a:fillRect/>
          </a:stretch>
        </p:blipFill>
        <p:spPr>
          <a:xfrm>
            <a:off x="1763688" y="3573016"/>
            <a:ext cx="5926616" cy="3018155"/>
          </a:xfrm>
          <a:prstGeom prst="rect">
            <a:avLst/>
          </a:prstGeom>
        </p:spPr>
      </p:pic>
    </p:spTree>
    <p:extLst>
      <p:ext uri="{BB962C8B-B14F-4D97-AF65-F5344CB8AC3E}">
        <p14:creationId xmlns:p14="http://schemas.microsoft.com/office/powerpoint/2010/main" val="3261727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755D6A4-46E9-4336-B98A-7E2C48CE5B2A}"/>
              </a:ext>
            </a:extLst>
          </p:cNvPr>
          <p:cNvSpPr/>
          <p:nvPr/>
        </p:nvSpPr>
        <p:spPr>
          <a:xfrm>
            <a:off x="0" y="2636912"/>
            <a:ext cx="9000492" cy="646331"/>
          </a:xfrm>
          <a:prstGeom prst="rect">
            <a:avLst/>
          </a:prstGeom>
        </p:spPr>
        <p:txBody>
          <a:bodyPr wrap="square">
            <a:spAutoFit/>
          </a:bodyPr>
          <a:lstStyle/>
          <a:p>
            <a:pPr algn="ctr"/>
            <a:r>
              <a:rPr lang="en-US" altLang="zh-CN" sz="3600" b="1" dirty="0">
                <a:solidFill>
                  <a:srgbClr val="660066"/>
                </a:solidFill>
                <a:ea typeface="隶书" panose="02010509060101010101" pitchFamily="1" charset="-122"/>
                <a:cs typeface="+mj-cs"/>
              </a:rPr>
              <a:t>8.2 Web</a:t>
            </a:r>
            <a:r>
              <a:rPr lang="zh-CN" altLang="en-US" sz="3600" b="1" dirty="0">
                <a:solidFill>
                  <a:srgbClr val="660066"/>
                </a:solidFill>
                <a:ea typeface="隶书" panose="02010509060101010101" pitchFamily="1" charset="-122"/>
                <a:cs typeface="+mj-cs"/>
              </a:rPr>
              <a:t>搭建组件介绍</a:t>
            </a:r>
          </a:p>
        </p:txBody>
      </p:sp>
    </p:spTree>
    <p:extLst>
      <p:ext uri="{BB962C8B-B14F-4D97-AF65-F5344CB8AC3E}">
        <p14:creationId xmlns:p14="http://schemas.microsoft.com/office/powerpoint/2010/main" val="1357776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A28B625-D7B1-4FC7-9C51-C3E5055534B1}"/>
              </a:ext>
            </a:extLst>
          </p:cNvPr>
          <p:cNvPicPr>
            <a:picLocks noChangeAspect="1"/>
          </p:cNvPicPr>
          <p:nvPr/>
        </p:nvPicPr>
        <p:blipFill>
          <a:blip r:embed="rId3"/>
          <a:stretch>
            <a:fillRect/>
          </a:stretch>
        </p:blipFill>
        <p:spPr>
          <a:xfrm>
            <a:off x="0" y="1289585"/>
            <a:ext cx="9144000" cy="4278830"/>
          </a:xfrm>
          <a:prstGeom prst="rect">
            <a:avLst/>
          </a:prstGeom>
        </p:spPr>
      </p:pic>
    </p:spTree>
    <p:extLst>
      <p:ext uri="{BB962C8B-B14F-4D97-AF65-F5344CB8AC3E}">
        <p14:creationId xmlns:p14="http://schemas.microsoft.com/office/powerpoint/2010/main" val="4030121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32ADD5-6547-467A-AAA2-25D5F13CC144}"/>
              </a:ext>
            </a:extLst>
          </p:cNvPr>
          <p:cNvPicPr>
            <a:picLocks noChangeAspect="1"/>
          </p:cNvPicPr>
          <p:nvPr/>
        </p:nvPicPr>
        <p:blipFill>
          <a:blip r:embed="rId3"/>
          <a:stretch>
            <a:fillRect/>
          </a:stretch>
        </p:blipFill>
        <p:spPr>
          <a:xfrm>
            <a:off x="467544" y="1340768"/>
            <a:ext cx="3009900" cy="3324225"/>
          </a:xfrm>
          <a:prstGeom prst="rect">
            <a:avLst/>
          </a:prstGeom>
        </p:spPr>
      </p:pic>
      <p:pic>
        <p:nvPicPr>
          <p:cNvPr id="5" name="图片 4">
            <a:extLst>
              <a:ext uri="{FF2B5EF4-FFF2-40B4-BE49-F238E27FC236}">
                <a16:creationId xmlns:a16="http://schemas.microsoft.com/office/drawing/2014/main" id="{B66C2999-6733-4BCB-81F8-66964B339FDA}"/>
              </a:ext>
            </a:extLst>
          </p:cNvPr>
          <p:cNvPicPr>
            <a:picLocks noChangeAspect="1"/>
          </p:cNvPicPr>
          <p:nvPr/>
        </p:nvPicPr>
        <p:blipFill>
          <a:blip r:embed="rId4"/>
          <a:stretch>
            <a:fillRect/>
          </a:stretch>
        </p:blipFill>
        <p:spPr>
          <a:xfrm>
            <a:off x="3943158" y="1258081"/>
            <a:ext cx="4733298" cy="4519587"/>
          </a:xfrm>
          <a:prstGeom prst="rect">
            <a:avLst/>
          </a:prstGeom>
        </p:spPr>
      </p:pic>
    </p:spTree>
    <p:extLst>
      <p:ext uri="{BB962C8B-B14F-4D97-AF65-F5344CB8AC3E}">
        <p14:creationId xmlns:p14="http://schemas.microsoft.com/office/powerpoint/2010/main" val="1017740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7E0B7A-7426-4721-9075-5C69E3F00167}"/>
              </a:ext>
            </a:extLst>
          </p:cNvPr>
          <p:cNvPicPr>
            <a:picLocks noChangeAspect="1"/>
          </p:cNvPicPr>
          <p:nvPr/>
        </p:nvPicPr>
        <p:blipFill>
          <a:blip r:embed="rId3"/>
          <a:stretch>
            <a:fillRect/>
          </a:stretch>
        </p:blipFill>
        <p:spPr>
          <a:xfrm>
            <a:off x="0" y="1209675"/>
            <a:ext cx="9144000" cy="4438650"/>
          </a:xfrm>
          <a:prstGeom prst="rect">
            <a:avLst/>
          </a:prstGeom>
        </p:spPr>
      </p:pic>
    </p:spTree>
    <p:extLst>
      <p:ext uri="{BB962C8B-B14F-4D97-AF65-F5344CB8AC3E}">
        <p14:creationId xmlns:p14="http://schemas.microsoft.com/office/powerpoint/2010/main" val="213867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A2001F8-5247-4D3A-AC17-A29AC82B99AD}"/>
              </a:ext>
            </a:extLst>
          </p:cNvPr>
          <p:cNvPicPr>
            <a:picLocks noChangeAspect="1"/>
          </p:cNvPicPr>
          <p:nvPr/>
        </p:nvPicPr>
        <p:blipFill>
          <a:blip r:embed="rId3"/>
          <a:stretch>
            <a:fillRect/>
          </a:stretch>
        </p:blipFill>
        <p:spPr>
          <a:xfrm>
            <a:off x="0" y="1172560"/>
            <a:ext cx="9144000" cy="4512879"/>
          </a:xfrm>
          <a:prstGeom prst="rect">
            <a:avLst/>
          </a:prstGeom>
        </p:spPr>
      </p:pic>
    </p:spTree>
    <p:extLst>
      <p:ext uri="{BB962C8B-B14F-4D97-AF65-F5344CB8AC3E}">
        <p14:creationId xmlns:p14="http://schemas.microsoft.com/office/powerpoint/2010/main" val="2293426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971600" y="2636912"/>
            <a:ext cx="8028892"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8.1 IoT Studio</a:t>
            </a:r>
            <a:r>
              <a:rPr lang="zh-CN" altLang="en-US" sz="3600" b="1" dirty="0">
                <a:solidFill>
                  <a:srgbClr val="660066"/>
                </a:solidFill>
                <a:ea typeface="隶书" panose="02010509060101010101" pitchFamily="1" charset="-122"/>
                <a:cs typeface="+mj-cs"/>
              </a:rPr>
              <a:t>的</a:t>
            </a:r>
            <a:r>
              <a:rPr lang="en-US" altLang="zh-CN" sz="3600" b="1" dirty="0">
                <a:solidFill>
                  <a:srgbClr val="660066"/>
                </a:solidFill>
                <a:ea typeface="隶书" panose="02010509060101010101" pitchFamily="1" charset="-122"/>
                <a:cs typeface="+mj-cs"/>
              </a:rPr>
              <a:t>Web</a:t>
            </a:r>
            <a:r>
              <a:rPr lang="zh-CN" altLang="en-US" sz="3600" b="1" dirty="0">
                <a:solidFill>
                  <a:srgbClr val="660066"/>
                </a:solidFill>
                <a:ea typeface="隶书" panose="02010509060101010101" pitchFamily="1" charset="-122"/>
                <a:cs typeface="+mj-cs"/>
              </a:rPr>
              <a:t>可视化搭建</a:t>
            </a:r>
          </a:p>
        </p:txBody>
      </p:sp>
    </p:spTree>
    <p:extLst>
      <p:ext uri="{BB962C8B-B14F-4D97-AF65-F5344CB8AC3E}">
        <p14:creationId xmlns:p14="http://schemas.microsoft.com/office/powerpoint/2010/main" val="824763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6251CE3-A565-4D9E-9212-140DAAC1A587}"/>
              </a:ext>
            </a:extLst>
          </p:cNvPr>
          <p:cNvPicPr>
            <a:picLocks noChangeAspect="1"/>
          </p:cNvPicPr>
          <p:nvPr/>
        </p:nvPicPr>
        <p:blipFill>
          <a:blip r:embed="rId3"/>
          <a:stretch>
            <a:fillRect/>
          </a:stretch>
        </p:blipFill>
        <p:spPr>
          <a:xfrm>
            <a:off x="0" y="1412081"/>
            <a:ext cx="9144000" cy="4033838"/>
          </a:xfrm>
          <a:prstGeom prst="rect">
            <a:avLst/>
          </a:prstGeom>
        </p:spPr>
      </p:pic>
    </p:spTree>
    <p:extLst>
      <p:ext uri="{BB962C8B-B14F-4D97-AF65-F5344CB8AC3E}">
        <p14:creationId xmlns:p14="http://schemas.microsoft.com/office/powerpoint/2010/main" val="2083156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FC4450-5CB3-4794-8556-4643CD25D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052736"/>
            <a:ext cx="3869525" cy="3755411"/>
          </a:xfrm>
          <a:prstGeom prst="rect">
            <a:avLst/>
          </a:prstGeom>
        </p:spPr>
      </p:pic>
      <p:pic>
        <p:nvPicPr>
          <p:cNvPr id="4" name="图片 3">
            <a:extLst>
              <a:ext uri="{FF2B5EF4-FFF2-40B4-BE49-F238E27FC236}">
                <a16:creationId xmlns:a16="http://schemas.microsoft.com/office/drawing/2014/main" id="{DBA7FCF0-BF85-4326-8F09-9535E29C70FD}"/>
              </a:ext>
            </a:extLst>
          </p:cNvPr>
          <p:cNvPicPr>
            <a:picLocks noChangeAspect="1"/>
          </p:cNvPicPr>
          <p:nvPr/>
        </p:nvPicPr>
        <p:blipFill>
          <a:blip r:embed="rId4"/>
          <a:stretch>
            <a:fillRect/>
          </a:stretch>
        </p:blipFill>
        <p:spPr>
          <a:xfrm>
            <a:off x="5364088" y="11832"/>
            <a:ext cx="2239027" cy="6858000"/>
          </a:xfrm>
          <a:prstGeom prst="rect">
            <a:avLst/>
          </a:prstGeom>
        </p:spPr>
      </p:pic>
    </p:spTree>
    <p:extLst>
      <p:ext uri="{BB962C8B-B14F-4D97-AF65-F5344CB8AC3E}">
        <p14:creationId xmlns:p14="http://schemas.microsoft.com/office/powerpoint/2010/main" val="1831363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DF9FED-98F0-429A-96C1-F57B06162897}"/>
              </a:ext>
            </a:extLst>
          </p:cNvPr>
          <p:cNvPicPr>
            <a:picLocks noChangeAspect="1"/>
          </p:cNvPicPr>
          <p:nvPr/>
        </p:nvPicPr>
        <p:blipFill>
          <a:blip r:embed="rId3"/>
          <a:stretch>
            <a:fillRect/>
          </a:stretch>
        </p:blipFill>
        <p:spPr>
          <a:xfrm>
            <a:off x="3207774" y="0"/>
            <a:ext cx="2728452" cy="6858000"/>
          </a:xfrm>
          <a:prstGeom prst="rect">
            <a:avLst/>
          </a:prstGeom>
        </p:spPr>
      </p:pic>
    </p:spTree>
    <p:extLst>
      <p:ext uri="{BB962C8B-B14F-4D97-AF65-F5344CB8AC3E}">
        <p14:creationId xmlns:p14="http://schemas.microsoft.com/office/powerpoint/2010/main" val="3115853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60C8B03-601D-421F-BB28-55F1020422C0}"/>
              </a:ext>
            </a:extLst>
          </p:cNvPr>
          <p:cNvPicPr>
            <a:picLocks noChangeAspect="1"/>
          </p:cNvPicPr>
          <p:nvPr/>
        </p:nvPicPr>
        <p:blipFill>
          <a:blip r:embed="rId3"/>
          <a:stretch>
            <a:fillRect/>
          </a:stretch>
        </p:blipFill>
        <p:spPr>
          <a:xfrm>
            <a:off x="0" y="332656"/>
            <a:ext cx="2847975" cy="6419850"/>
          </a:xfrm>
          <a:prstGeom prst="rect">
            <a:avLst/>
          </a:prstGeom>
        </p:spPr>
      </p:pic>
      <p:pic>
        <p:nvPicPr>
          <p:cNvPr id="12" name="图片 11">
            <a:extLst>
              <a:ext uri="{FF2B5EF4-FFF2-40B4-BE49-F238E27FC236}">
                <a16:creationId xmlns:a16="http://schemas.microsoft.com/office/drawing/2014/main" id="{72ECB6FC-729F-453F-9D22-FC1AF1437638}"/>
              </a:ext>
            </a:extLst>
          </p:cNvPr>
          <p:cNvPicPr>
            <a:picLocks noChangeAspect="1"/>
          </p:cNvPicPr>
          <p:nvPr/>
        </p:nvPicPr>
        <p:blipFill>
          <a:blip r:embed="rId4"/>
          <a:stretch>
            <a:fillRect/>
          </a:stretch>
        </p:blipFill>
        <p:spPr>
          <a:xfrm>
            <a:off x="2876550" y="1268760"/>
            <a:ext cx="6267450" cy="4657725"/>
          </a:xfrm>
          <a:prstGeom prst="rect">
            <a:avLst/>
          </a:prstGeom>
        </p:spPr>
      </p:pic>
    </p:spTree>
    <p:extLst>
      <p:ext uri="{BB962C8B-B14F-4D97-AF65-F5344CB8AC3E}">
        <p14:creationId xmlns:p14="http://schemas.microsoft.com/office/powerpoint/2010/main" val="2728939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C89BF9-640D-4429-88AF-D135BBC5918B}"/>
              </a:ext>
            </a:extLst>
          </p:cNvPr>
          <p:cNvPicPr>
            <a:picLocks noChangeAspect="1"/>
          </p:cNvPicPr>
          <p:nvPr/>
        </p:nvPicPr>
        <p:blipFill>
          <a:blip r:embed="rId3"/>
          <a:stretch>
            <a:fillRect/>
          </a:stretch>
        </p:blipFill>
        <p:spPr>
          <a:xfrm>
            <a:off x="1471612" y="1042987"/>
            <a:ext cx="6200775" cy="4772025"/>
          </a:xfrm>
          <a:prstGeom prst="rect">
            <a:avLst/>
          </a:prstGeom>
        </p:spPr>
      </p:pic>
    </p:spTree>
    <p:extLst>
      <p:ext uri="{BB962C8B-B14F-4D97-AF65-F5344CB8AC3E}">
        <p14:creationId xmlns:p14="http://schemas.microsoft.com/office/powerpoint/2010/main" val="1563811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ACCE4B5-581A-4E5D-B3E7-838320CA505D}"/>
              </a:ext>
            </a:extLst>
          </p:cNvPr>
          <p:cNvPicPr>
            <a:picLocks noChangeAspect="1"/>
          </p:cNvPicPr>
          <p:nvPr/>
        </p:nvPicPr>
        <p:blipFill>
          <a:blip r:embed="rId3"/>
          <a:stretch>
            <a:fillRect/>
          </a:stretch>
        </p:blipFill>
        <p:spPr>
          <a:xfrm>
            <a:off x="891369" y="1052736"/>
            <a:ext cx="7361262" cy="5251444"/>
          </a:xfrm>
          <a:prstGeom prst="rect">
            <a:avLst/>
          </a:prstGeom>
        </p:spPr>
      </p:pic>
    </p:spTree>
    <p:extLst>
      <p:ext uri="{BB962C8B-B14F-4D97-AF65-F5344CB8AC3E}">
        <p14:creationId xmlns:p14="http://schemas.microsoft.com/office/powerpoint/2010/main" val="1674806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7B1A60E-218F-4656-91B1-1E77CE657C59}"/>
              </a:ext>
            </a:extLst>
          </p:cNvPr>
          <p:cNvPicPr>
            <a:picLocks noChangeAspect="1"/>
          </p:cNvPicPr>
          <p:nvPr/>
        </p:nvPicPr>
        <p:blipFill>
          <a:blip r:embed="rId3"/>
          <a:stretch>
            <a:fillRect/>
          </a:stretch>
        </p:blipFill>
        <p:spPr>
          <a:xfrm>
            <a:off x="0" y="1070895"/>
            <a:ext cx="9144000" cy="4716210"/>
          </a:xfrm>
          <a:prstGeom prst="rect">
            <a:avLst/>
          </a:prstGeom>
        </p:spPr>
      </p:pic>
    </p:spTree>
    <p:extLst>
      <p:ext uri="{BB962C8B-B14F-4D97-AF65-F5344CB8AC3E}">
        <p14:creationId xmlns:p14="http://schemas.microsoft.com/office/powerpoint/2010/main" val="2229727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C9B748-6B0B-4A09-B8B7-A09661312F92}"/>
              </a:ext>
            </a:extLst>
          </p:cNvPr>
          <p:cNvPicPr>
            <a:picLocks noChangeAspect="1"/>
          </p:cNvPicPr>
          <p:nvPr/>
        </p:nvPicPr>
        <p:blipFill>
          <a:blip r:embed="rId3"/>
          <a:stretch>
            <a:fillRect/>
          </a:stretch>
        </p:blipFill>
        <p:spPr>
          <a:xfrm>
            <a:off x="899592" y="1340768"/>
            <a:ext cx="6124702" cy="4536504"/>
          </a:xfrm>
          <a:prstGeom prst="rect">
            <a:avLst/>
          </a:prstGeom>
        </p:spPr>
      </p:pic>
    </p:spTree>
    <p:extLst>
      <p:ext uri="{BB962C8B-B14F-4D97-AF65-F5344CB8AC3E}">
        <p14:creationId xmlns:p14="http://schemas.microsoft.com/office/powerpoint/2010/main" val="2302629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4BB6F4-9208-4B63-B954-549838366EE3}"/>
              </a:ext>
            </a:extLst>
          </p:cNvPr>
          <p:cNvPicPr>
            <a:picLocks noChangeAspect="1"/>
          </p:cNvPicPr>
          <p:nvPr/>
        </p:nvPicPr>
        <p:blipFill>
          <a:blip r:embed="rId3"/>
          <a:stretch>
            <a:fillRect/>
          </a:stretch>
        </p:blipFill>
        <p:spPr>
          <a:xfrm>
            <a:off x="6444208" y="1322710"/>
            <a:ext cx="2093218" cy="2093218"/>
          </a:xfrm>
          <a:prstGeom prst="rect">
            <a:avLst/>
          </a:prstGeom>
        </p:spPr>
      </p:pic>
      <p:pic>
        <p:nvPicPr>
          <p:cNvPr id="4" name="图片 3">
            <a:extLst>
              <a:ext uri="{FF2B5EF4-FFF2-40B4-BE49-F238E27FC236}">
                <a16:creationId xmlns:a16="http://schemas.microsoft.com/office/drawing/2014/main" id="{61FE46E6-91EB-46C3-9263-ED44F2333C1B}"/>
              </a:ext>
            </a:extLst>
          </p:cNvPr>
          <p:cNvPicPr>
            <a:picLocks noChangeAspect="1"/>
          </p:cNvPicPr>
          <p:nvPr/>
        </p:nvPicPr>
        <p:blipFill>
          <a:blip r:embed="rId4"/>
          <a:stretch>
            <a:fillRect/>
          </a:stretch>
        </p:blipFill>
        <p:spPr>
          <a:xfrm>
            <a:off x="6300192" y="4149080"/>
            <a:ext cx="2381250" cy="2381250"/>
          </a:xfrm>
          <a:prstGeom prst="rect">
            <a:avLst/>
          </a:prstGeom>
        </p:spPr>
      </p:pic>
      <p:pic>
        <p:nvPicPr>
          <p:cNvPr id="6" name="图片 5">
            <a:extLst>
              <a:ext uri="{FF2B5EF4-FFF2-40B4-BE49-F238E27FC236}">
                <a16:creationId xmlns:a16="http://schemas.microsoft.com/office/drawing/2014/main" id="{2D9AC885-88DB-48D1-BE32-6D19B0B12494}"/>
              </a:ext>
            </a:extLst>
          </p:cNvPr>
          <p:cNvPicPr>
            <a:picLocks noChangeAspect="1"/>
          </p:cNvPicPr>
          <p:nvPr/>
        </p:nvPicPr>
        <p:blipFill>
          <a:blip r:embed="rId5"/>
          <a:stretch>
            <a:fillRect/>
          </a:stretch>
        </p:blipFill>
        <p:spPr>
          <a:xfrm>
            <a:off x="33660" y="1344290"/>
            <a:ext cx="6067425" cy="4286250"/>
          </a:xfrm>
          <a:prstGeom prst="rect">
            <a:avLst/>
          </a:prstGeom>
        </p:spPr>
      </p:pic>
    </p:spTree>
    <p:extLst>
      <p:ext uri="{BB962C8B-B14F-4D97-AF65-F5344CB8AC3E}">
        <p14:creationId xmlns:p14="http://schemas.microsoft.com/office/powerpoint/2010/main" val="295768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3D0011-E57C-4681-8F0A-676AFECA5364}"/>
              </a:ext>
            </a:extLst>
          </p:cNvPr>
          <p:cNvPicPr>
            <a:picLocks noChangeAspect="1"/>
          </p:cNvPicPr>
          <p:nvPr/>
        </p:nvPicPr>
        <p:blipFill>
          <a:blip r:embed="rId3"/>
          <a:stretch>
            <a:fillRect/>
          </a:stretch>
        </p:blipFill>
        <p:spPr>
          <a:xfrm>
            <a:off x="323528" y="717748"/>
            <a:ext cx="8820472" cy="5628969"/>
          </a:xfrm>
          <a:prstGeom prst="rect">
            <a:avLst/>
          </a:prstGeom>
        </p:spPr>
      </p:pic>
    </p:spTree>
    <p:extLst>
      <p:ext uri="{BB962C8B-B14F-4D97-AF65-F5344CB8AC3E}">
        <p14:creationId xmlns:p14="http://schemas.microsoft.com/office/powerpoint/2010/main" val="3370107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FF47F-3246-47FF-B71C-FA337CFA518F}"/>
              </a:ext>
            </a:extLst>
          </p:cNvPr>
          <p:cNvSpPr txBox="1"/>
          <p:nvPr/>
        </p:nvSpPr>
        <p:spPr>
          <a:xfrm>
            <a:off x="0" y="1124744"/>
            <a:ext cx="9036496" cy="646331"/>
          </a:xfrm>
          <a:prstGeom prst="rect">
            <a:avLst/>
          </a:prstGeom>
          <a:noFill/>
        </p:spPr>
        <p:txBody>
          <a:bodyPr wrap="square" rtlCol="0">
            <a:spAutoFit/>
          </a:bodyPr>
          <a:lstStyle/>
          <a:p>
            <a:pPr algn="ctr"/>
            <a:r>
              <a:rPr lang="zh-CN" altLang="en-US" sz="3600" b="1" dirty="0">
                <a:solidFill>
                  <a:srgbClr val="660066"/>
                </a:solidFill>
                <a:ea typeface="隶书" panose="02010509060101010101"/>
                <a:cs typeface="+mj-cs"/>
              </a:rPr>
              <a:t>了解</a:t>
            </a:r>
            <a:r>
              <a:rPr lang="en-US" altLang="zh-CN" sz="3600" b="1" dirty="0">
                <a:solidFill>
                  <a:srgbClr val="660066"/>
                </a:solidFill>
                <a:ea typeface="隶书" panose="02010509060101010101"/>
                <a:cs typeface="+mj-cs"/>
              </a:rPr>
              <a:t>Web</a:t>
            </a:r>
            <a:r>
              <a:rPr lang="zh-CN" altLang="en-US" sz="3600" b="1" dirty="0">
                <a:solidFill>
                  <a:srgbClr val="660066"/>
                </a:solidFill>
                <a:ea typeface="隶书" panose="02010509060101010101"/>
                <a:cs typeface="+mj-cs"/>
              </a:rPr>
              <a:t>应用</a:t>
            </a:r>
          </a:p>
        </p:txBody>
      </p:sp>
      <p:pic>
        <p:nvPicPr>
          <p:cNvPr id="3" name="图片 2">
            <a:extLst>
              <a:ext uri="{FF2B5EF4-FFF2-40B4-BE49-F238E27FC236}">
                <a16:creationId xmlns:a16="http://schemas.microsoft.com/office/drawing/2014/main" id="{E9E30AAC-BBCC-4AC1-AE03-33CE67402E1C}"/>
              </a:ext>
            </a:extLst>
          </p:cNvPr>
          <p:cNvPicPr>
            <a:picLocks noChangeAspect="1"/>
          </p:cNvPicPr>
          <p:nvPr/>
        </p:nvPicPr>
        <p:blipFill>
          <a:blip r:embed="rId3"/>
          <a:stretch>
            <a:fillRect/>
          </a:stretch>
        </p:blipFill>
        <p:spPr>
          <a:xfrm>
            <a:off x="827584" y="2780928"/>
            <a:ext cx="2114550" cy="2171700"/>
          </a:xfrm>
          <a:prstGeom prst="rect">
            <a:avLst/>
          </a:prstGeom>
        </p:spPr>
      </p:pic>
      <p:sp>
        <p:nvSpPr>
          <p:cNvPr id="4" name="文本框 3">
            <a:extLst>
              <a:ext uri="{FF2B5EF4-FFF2-40B4-BE49-F238E27FC236}">
                <a16:creationId xmlns:a16="http://schemas.microsoft.com/office/drawing/2014/main" id="{EA9BD1E8-7101-4744-B46D-E93E19C25050}"/>
              </a:ext>
            </a:extLst>
          </p:cNvPr>
          <p:cNvSpPr txBox="1"/>
          <p:nvPr/>
        </p:nvSpPr>
        <p:spPr>
          <a:xfrm>
            <a:off x="3275856" y="2404209"/>
            <a:ext cx="5400600" cy="3693319"/>
          </a:xfrm>
          <a:prstGeom prst="rect">
            <a:avLst/>
          </a:prstGeom>
          <a:noFill/>
        </p:spPr>
        <p:txBody>
          <a:bodyPr wrap="square" rtlCol="0">
            <a:spAutoFit/>
          </a:bodyPr>
          <a:lstStyle/>
          <a:p>
            <a:pPr marL="342900" indent="-342900">
              <a:buFont typeface="Wingdings" panose="05000000000000000000" pitchFamily="2" charset="2"/>
              <a:buChar char="u"/>
            </a:pPr>
            <a:r>
              <a:rPr lang="en-US" altLang="zh-CN" sz="2400" b="1" dirty="0"/>
              <a:t>Web</a:t>
            </a:r>
            <a:r>
              <a:rPr lang="zh-CN" altLang="en-US" sz="2400" b="1" dirty="0"/>
              <a:t>的起源</a:t>
            </a:r>
            <a:endParaRPr lang="en-US" altLang="zh-CN" sz="2400" b="1" dirty="0"/>
          </a:p>
          <a:p>
            <a:r>
              <a:rPr lang="en-US" altLang="zh-CN" sz="2400" b="1" dirty="0"/>
              <a:t>          </a:t>
            </a:r>
          </a:p>
          <a:p>
            <a:r>
              <a:rPr lang="en-US" altLang="zh-CN" sz="2400" b="1" dirty="0"/>
              <a:t>       </a:t>
            </a:r>
            <a:r>
              <a:rPr lang="en-US" altLang="zh-CN" sz="2400" dirty="0"/>
              <a:t>1989</a:t>
            </a:r>
            <a:r>
              <a:rPr lang="zh-CN" altLang="en-US" sz="2400" dirty="0"/>
              <a:t>年</a:t>
            </a:r>
            <a:r>
              <a:rPr lang="en-US" altLang="zh-CN" sz="2400" dirty="0"/>
              <a:t>3</a:t>
            </a:r>
            <a:r>
              <a:rPr lang="zh-CN" altLang="en-US" sz="2400" dirty="0"/>
              <a:t>月</a:t>
            </a:r>
            <a:r>
              <a:rPr lang="en-US" altLang="zh-CN" sz="2400" dirty="0"/>
              <a:t>12</a:t>
            </a:r>
            <a:r>
              <a:rPr lang="zh-CN" altLang="en-US" sz="2400" dirty="0"/>
              <a:t>日，欧洲粒子物理研究所（</a:t>
            </a:r>
            <a:r>
              <a:rPr lang="en-US" altLang="zh-CN" sz="2400" dirty="0"/>
              <a:t>CERN</a:t>
            </a:r>
            <a:r>
              <a:rPr lang="zh-CN" altLang="en-US" sz="2400" dirty="0"/>
              <a:t>）伯纳斯</a:t>
            </a:r>
            <a:r>
              <a:rPr lang="en-US" altLang="zh-CN" sz="2400" dirty="0"/>
              <a:t>·</a:t>
            </a:r>
            <a:r>
              <a:rPr lang="zh-CN" altLang="en-US" sz="2400" dirty="0"/>
              <a:t>李（</a:t>
            </a:r>
            <a:r>
              <a:rPr lang="en-US" altLang="zh-CN" sz="2400" dirty="0"/>
              <a:t>Tim Berners-Lee</a:t>
            </a:r>
            <a:r>
              <a:rPr lang="zh-CN" altLang="en-US" sz="2400" dirty="0"/>
              <a:t>）提交了一个构建信息管理系统的计划，奠定了</a:t>
            </a:r>
            <a:r>
              <a:rPr lang="en-US" altLang="zh-CN" sz="2400" dirty="0"/>
              <a:t>Web</a:t>
            </a:r>
            <a:r>
              <a:rPr lang="zh-CN" altLang="en-US" sz="2400" dirty="0"/>
              <a:t>技术的架构，促使了万维网（</a:t>
            </a:r>
            <a:r>
              <a:rPr lang="en-US" altLang="zh-CN" sz="2400" dirty="0"/>
              <a:t>World Wide Web</a:t>
            </a:r>
            <a:r>
              <a:rPr lang="zh-CN" altLang="en-US" sz="2400" dirty="0"/>
              <a:t>）的诞生。</a:t>
            </a:r>
            <a:endParaRPr lang="en-US" altLang="zh-CN" sz="2400" dirty="0"/>
          </a:p>
          <a:p>
            <a:endParaRPr lang="en-US" altLang="zh-CN" sz="2400" b="1" dirty="0"/>
          </a:p>
          <a:p>
            <a:endParaRPr lang="en-US" altLang="zh-CN" dirty="0"/>
          </a:p>
        </p:txBody>
      </p:sp>
    </p:spTree>
    <p:extLst>
      <p:ext uri="{BB962C8B-B14F-4D97-AF65-F5344CB8AC3E}">
        <p14:creationId xmlns:p14="http://schemas.microsoft.com/office/powerpoint/2010/main" val="3735754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779E67-E26D-4E93-A975-76558E3C415B}"/>
              </a:ext>
            </a:extLst>
          </p:cNvPr>
          <p:cNvPicPr>
            <a:picLocks noChangeAspect="1"/>
          </p:cNvPicPr>
          <p:nvPr/>
        </p:nvPicPr>
        <p:blipFill>
          <a:blip r:embed="rId3"/>
          <a:stretch>
            <a:fillRect/>
          </a:stretch>
        </p:blipFill>
        <p:spPr>
          <a:xfrm>
            <a:off x="1907704" y="697566"/>
            <a:ext cx="6009012" cy="6160433"/>
          </a:xfrm>
          <a:prstGeom prst="rect">
            <a:avLst/>
          </a:prstGeom>
        </p:spPr>
      </p:pic>
    </p:spTree>
    <p:extLst>
      <p:ext uri="{BB962C8B-B14F-4D97-AF65-F5344CB8AC3E}">
        <p14:creationId xmlns:p14="http://schemas.microsoft.com/office/powerpoint/2010/main" val="2400616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0ACF805-453B-4E2A-AAD5-2FEDC60750F8}"/>
              </a:ext>
            </a:extLst>
          </p:cNvPr>
          <p:cNvPicPr>
            <a:picLocks noChangeAspect="1"/>
          </p:cNvPicPr>
          <p:nvPr/>
        </p:nvPicPr>
        <p:blipFill>
          <a:blip r:embed="rId3"/>
          <a:stretch>
            <a:fillRect/>
          </a:stretch>
        </p:blipFill>
        <p:spPr>
          <a:xfrm>
            <a:off x="1619672" y="980728"/>
            <a:ext cx="7043565" cy="5607365"/>
          </a:xfrm>
          <a:prstGeom prst="rect">
            <a:avLst/>
          </a:prstGeom>
        </p:spPr>
      </p:pic>
    </p:spTree>
    <p:extLst>
      <p:ext uri="{BB962C8B-B14F-4D97-AF65-F5344CB8AC3E}">
        <p14:creationId xmlns:p14="http://schemas.microsoft.com/office/powerpoint/2010/main" val="1064463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EED50E-0583-4E00-9928-C78DD8CEC3D1}"/>
              </a:ext>
            </a:extLst>
          </p:cNvPr>
          <p:cNvPicPr>
            <a:picLocks noChangeAspect="1"/>
          </p:cNvPicPr>
          <p:nvPr/>
        </p:nvPicPr>
        <p:blipFill>
          <a:blip r:embed="rId3"/>
          <a:stretch>
            <a:fillRect/>
          </a:stretch>
        </p:blipFill>
        <p:spPr>
          <a:xfrm>
            <a:off x="827584" y="1196752"/>
            <a:ext cx="8028384" cy="5304468"/>
          </a:xfrm>
          <a:prstGeom prst="rect">
            <a:avLst/>
          </a:prstGeom>
        </p:spPr>
      </p:pic>
    </p:spTree>
    <p:extLst>
      <p:ext uri="{BB962C8B-B14F-4D97-AF65-F5344CB8AC3E}">
        <p14:creationId xmlns:p14="http://schemas.microsoft.com/office/powerpoint/2010/main" val="1374200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32EDF4A-677A-43CF-81A6-37D27A94F6EC}"/>
              </a:ext>
            </a:extLst>
          </p:cNvPr>
          <p:cNvPicPr>
            <a:picLocks noChangeAspect="1"/>
          </p:cNvPicPr>
          <p:nvPr/>
        </p:nvPicPr>
        <p:blipFill>
          <a:blip r:embed="rId3"/>
          <a:stretch>
            <a:fillRect/>
          </a:stretch>
        </p:blipFill>
        <p:spPr>
          <a:xfrm>
            <a:off x="2339752" y="764704"/>
            <a:ext cx="5244569" cy="5970023"/>
          </a:xfrm>
          <a:prstGeom prst="rect">
            <a:avLst/>
          </a:prstGeom>
        </p:spPr>
      </p:pic>
    </p:spTree>
    <p:extLst>
      <p:ext uri="{BB962C8B-B14F-4D97-AF65-F5344CB8AC3E}">
        <p14:creationId xmlns:p14="http://schemas.microsoft.com/office/powerpoint/2010/main" val="3417439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755D6A4-46E9-4336-B98A-7E2C48CE5B2A}"/>
              </a:ext>
            </a:extLst>
          </p:cNvPr>
          <p:cNvSpPr/>
          <p:nvPr/>
        </p:nvSpPr>
        <p:spPr>
          <a:xfrm>
            <a:off x="0" y="2636912"/>
            <a:ext cx="9000492" cy="646331"/>
          </a:xfrm>
          <a:prstGeom prst="rect">
            <a:avLst/>
          </a:prstGeom>
        </p:spPr>
        <p:txBody>
          <a:bodyPr wrap="square">
            <a:spAutoFit/>
          </a:bodyPr>
          <a:lstStyle/>
          <a:p>
            <a:pPr algn="ctr"/>
            <a:r>
              <a:rPr lang="en-US" altLang="zh-CN" sz="3600" b="1" dirty="0">
                <a:solidFill>
                  <a:srgbClr val="660066"/>
                </a:solidFill>
                <a:ea typeface="隶书" panose="02010509060101010101" pitchFamily="1" charset="-122"/>
                <a:cs typeface="+mj-cs"/>
              </a:rPr>
              <a:t>8.3 Web</a:t>
            </a:r>
            <a:r>
              <a:rPr lang="zh-CN" altLang="en-US" sz="3600" b="1" dirty="0">
                <a:solidFill>
                  <a:srgbClr val="660066"/>
                </a:solidFill>
                <a:ea typeface="隶书" panose="02010509060101010101" pitchFamily="1" charset="-122"/>
                <a:cs typeface="+mj-cs"/>
              </a:rPr>
              <a:t>搭建实践</a:t>
            </a:r>
          </a:p>
        </p:txBody>
      </p:sp>
    </p:spTree>
    <p:extLst>
      <p:ext uri="{BB962C8B-B14F-4D97-AF65-F5344CB8AC3E}">
        <p14:creationId xmlns:p14="http://schemas.microsoft.com/office/powerpoint/2010/main" val="983240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E49631-1C6E-404A-BB80-67615E506CC4}"/>
              </a:ext>
            </a:extLst>
          </p:cNvPr>
          <p:cNvPicPr>
            <a:picLocks noChangeAspect="1"/>
          </p:cNvPicPr>
          <p:nvPr/>
        </p:nvPicPr>
        <p:blipFill>
          <a:blip r:embed="rId3"/>
          <a:stretch>
            <a:fillRect/>
          </a:stretch>
        </p:blipFill>
        <p:spPr>
          <a:xfrm>
            <a:off x="2924175" y="1200150"/>
            <a:ext cx="3295650" cy="4457700"/>
          </a:xfrm>
          <a:prstGeom prst="rect">
            <a:avLst/>
          </a:prstGeom>
        </p:spPr>
      </p:pic>
    </p:spTree>
    <p:extLst>
      <p:ext uri="{BB962C8B-B14F-4D97-AF65-F5344CB8AC3E}">
        <p14:creationId xmlns:p14="http://schemas.microsoft.com/office/powerpoint/2010/main" val="1934080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7DD398-8C3D-4141-BDFF-E3934EC7FC50}"/>
              </a:ext>
            </a:extLst>
          </p:cNvPr>
          <p:cNvPicPr>
            <a:picLocks noChangeAspect="1"/>
          </p:cNvPicPr>
          <p:nvPr/>
        </p:nvPicPr>
        <p:blipFill>
          <a:blip r:embed="rId3"/>
          <a:stretch>
            <a:fillRect/>
          </a:stretch>
        </p:blipFill>
        <p:spPr>
          <a:xfrm>
            <a:off x="125760" y="1075108"/>
            <a:ext cx="8892480" cy="4707783"/>
          </a:xfrm>
          <a:prstGeom prst="rect">
            <a:avLst/>
          </a:prstGeom>
        </p:spPr>
      </p:pic>
    </p:spTree>
    <p:extLst>
      <p:ext uri="{BB962C8B-B14F-4D97-AF65-F5344CB8AC3E}">
        <p14:creationId xmlns:p14="http://schemas.microsoft.com/office/powerpoint/2010/main" val="3630147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2CA0D3D-B8B3-41C3-B8EF-18B421E8CAC7}"/>
              </a:ext>
            </a:extLst>
          </p:cNvPr>
          <p:cNvSpPr txBox="1"/>
          <p:nvPr/>
        </p:nvSpPr>
        <p:spPr>
          <a:xfrm>
            <a:off x="179512" y="5445224"/>
            <a:ext cx="8964488" cy="1200329"/>
          </a:xfrm>
          <a:prstGeom prst="rect">
            <a:avLst/>
          </a:prstGeom>
          <a:noFill/>
        </p:spPr>
        <p:txBody>
          <a:bodyPr wrap="square">
            <a:spAutoFit/>
          </a:bodyPr>
          <a:lstStyle/>
          <a:p>
            <a:r>
              <a:rPr lang="zh-CN" altLang="en-US" dirty="0"/>
              <a:t>     其中使用到的组件有图片、卡片、文字、矩形、曲线图，其中 </a:t>
            </a:r>
            <a:r>
              <a:rPr lang="en-US" altLang="zh-CN" dirty="0"/>
              <a:t>6 </a:t>
            </a:r>
            <a:r>
              <a:rPr lang="zh-CN" altLang="en-US" dirty="0"/>
              <a:t>个卡片组件分别显示设备上报的室内温度、烟雾传感器读数、光敏传感器读数、土壤湿度、二氧化碳浓度、有机气体浓度，下方实时曲线图表显示实时室内温度的变化曲线。当配置组件的数据关联到设备时，可以在编辑区域实时观察到设备的状态变化。</a:t>
            </a:r>
          </a:p>
        </p:txBody>
      </p:sp>
      <p:pic>
        <p:nvPicPr>
          <p:cNvPr id="5" name="图片 4">
            <a:extLst>
              <a:ext uri="{FF2B5EF4-FFF2-40B4-BE49-F238E27FC236}">
                <a16:creationId xmlns:a16="http://schemas.microsoft.com/office/drawing/2014/main" id="{A55A887B-ED81-4DB1-BB82-B2B1B15461E4}"/>
              </a:ext>
            </a:extLst>
          </p:cNvPr>
          <p:cNvPicPr>
            <a:picLocks noChangeAspect="1"/>
          </p:cNvPicPr>
          <p:nvPr/>
        </p:nvPicPr>
        <p:blipFill>
          <a:blip r:embed="rId3"/>
          <a:stretch>
            <a:fillRect/>
          </a:stretch>
        </p:blipFill>
        <p:spPr>
          <a:xfrm>
            <a:off x="0" y="112957"/>
            <a:ext cx="9144000" cy="5175551"/>
          </a:xfrm>
          <a:prstGeom prst="rect">
            <a:avLst/>
          </a:prstGeom>
        </p:spPr>
      </p:pic>
    </p:spTree>
    <p:extLst>
      <p:ext uri="{BB962C8B-B14F-4D97-AF65-F5344CB8AC3E}">
        <p14:creationId xmlns:p14="http://schemas.microsoft.com/office/powerpoint/2010/main" val="268515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2C61C16-353A-4024-8D11-37B9D32FE91F}"/>
              </a:ext>
            </a:extLst>
          </p:cNvPr>
          <p:cNvSpPr txBox="1"/>
          <p:nvPr/>
        </p:nvSpPr>
        <p:spPr>
          <a:xfrm>
            <a:off x="251520" y="980728"/>
            <a:ext cx="8712968" cy="646331"/>
          </a:xfrm>
          <a:prstGeom prst="rect">
            <a:avLst/>
          </a:prstGeom>
          <a:noFill/>
        </p:spPr>
        <p:txBody>
          <a:bodyPr wrap="square">
            <a:spAutoFit/>
          </a:bodyPr>
          <a:lstStyle/>
          <a:p>
            <a:r>
              <a:rPr lang="zh-CN" altLang="en-US" dirty="0"/>
              <a:t>      接下来我们完善燃气报警状态页面，使用到的组件有矩形、图片、仪表盘、指示灯、文字、按钮、曲线图组件，样式如下图所示：</a:t>
            </a:r>
          </a:p>
        </p:txBody>
      </p:sp>
      <p:pic>
        <p:nvPicPr>
          <p:cNvPr id="4" name="图片 3">
            <a:extLst>
              <a:ext uri="{FF2B5EF4-FFF2-40B4-BE49-F238E27FC236}">
                <a16:creationId xmlns:a16="http://schemas.microsoft.com/office/drawing/2014/main" id="{62015572-2AA0-4B74-8F93-D2E00C5491A9}"/>
              </a:ext>
            </a:extLst>
          </p:cNvPr>
          <p:cNvPicPr>
            <a:picLocks noChangeAspect="1"/>
          </p:cNvPicPr>
          <p:nvPr/>
        </p:nvPicPr>
        <p:blipFill>
          <a:blip r:embed="rId3"/>
          <a:stretch>
            <a:fillRect/>
          </a:stretch>
        </p:blipFill>
        <p:spPr>
          <a:xfrm>
            <a:off x="36004" y="1627059"/>
            <a:ext cx="9144000" cy="5167313"/>
          </a:xfrm>
          <a:prstGeom prst="rect">
            <a:avLst/>
          </a:prstGeom>
        </p:spPr>
      </p:pic>
    </p:spTree>
    <p:extLst>
      <p:ext uri="{BB962C8B-B14F-4D97-AF65-F5344CB8AC3E}">
        <p14:creationId xmlns:p14="http://schemas.microsoft.com/office/powerpoint/2010/main" val="3323254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F8186B6-9E16-4C38-ACBA-0744F9DA6C7A}"/>
              </a:ext>
            </a:extLst>
          </p:cNvPr>
          <p:cNvPicPr>
            <a:picLocks noChangeAspect="1"/>
          </p:cNvPicPr>
          <p:nvPr/>
        </p:nvPicPr>
        <p:blipFill>
          <a:blip r:embed="rId3"/>
          <a:stretch>
            <a:fillRect/>
          </a:stretch>
        </p:blipFill>
        <p:spPr>
          <a:xfrm>
            <a:off x="3176587" y="1052736"/>
            <a:ext cx="2790825" cy="5305425"/>
          </a:xfrm>
          <a:prstGeom prst="rect">
            <a:avLst/>
          </a:prstGeom>
        </p:spPr>
      </p:pic>
    </p:spTree>
    <p:extLst>
      <p:ext uri="{BB962C8B-B14F-4D97-AF65-F5344CB8AC3E}">
        <p14:creationId xmlns:p14="http://schemas.microsoft.com/office/powerpoint/2010/main" val="2941130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FF47F-3246-47FF-B71C-FA337CFA518F}"/>
              </a:ext>
            </a:extLst>
          </p:cNvPr>
          <p:cNvSpPr txBox="1"/>
          <p:nvPr/>
        </p:nvSpPr>
        <p:spPr>
          <a:xfrm>
            <a:off x="0" y="1124744"/>
            <a:ext cx="9036496" cy="646331"/>
          </a:xfrm>
          <a:prstGeom prst="rect">
            <a:avLst/>
          </a:prstGeom>
          <a:noFill/>
        </p:spPr>
        <p:txBody>
          <a:bodyPr wrap="square" rtlCol="0">
            <a:spAutoFit/>
          </a:bodyPr>
          <a:lstStyle/>
          <a:p>
            <a:pPr algn="ctr"/>
            <a:r>
              <a:rPr lang="zh-CN" altLang="en-US" sz="3600" b="1" dirty="0">
                <a:solidFill>
                  <a:srgbClr val="660066"/>
                </a:solidFill>
                <a:ea typeface="隶书" panose="02010509060101010101"/>
                <a:cs typeface="+mj-cs"/>
              </a:rPr>
              <a:t>了解</a:t>
            </a:r>
            <a:r>
              <a:rPr lang="en-US" altLang="zh-CN" sz="3600" b="1" dirty="0">
                <a:solidFill>
                  <a:srgbClr val="660066"/>
                </a:solidFill>
                <a:ea typeface="隶书" panose="02010509060101010101"/>
                <a:cs typeface="+mj-cs"/>
              </a:rPr>
              <a:t>Web</a:t>
            </a:r>
            <a:r>
              <a:rPr lang="zh-CN" altLang="en-US" sz="3600" b="1" dirty="0">
                <a:solidFill>
                  <a:srgbClr val="660066"/>
                </a:solidFill>
                <a:ea typeface="隶书" panose="02010509060101010101"/>
                <a:cs typeface="+mj-cs"/>
              </a:rPr>
              <a:t>应用</a:t>
            </a:r>
          </a:p>
        </p:txBody>
      </p:sp>
      <p:pic>
        <p:nvPicPr>
          <p:cNvPr id="3" name="图片 2">
            <a:extLst>
              <a:ext uri="{FF2B5EF4-FFF2-40B4-BE49-F238E27FC236}">
                <a16:creationId xmlns:a16="http://schemas.microsoft.com/office/drawing/2014/main" id="{E9E30AAC-BBCC-4AC1-AE03-33CE67402E1C}"/>
              </a:ext>
            </a:extLst>
          </p:cNvPr>
          <p:cNvPicPr>
            <a:picLocks noChangeAspect="1"/>
          </p:cNvPicPr>
          <p:nvPr/>
        </p:nvPicPr>
        <p:blipFill>
          <a:blip r:embed="rId3"/>
          <a:stretch>
            <a:fillRect/>
          </a:stretch>
        </p:blipFill>
        <p:spPr>
          <a:xfrm>
            <a:off x="827584" y="2780928"/>
            <a:ext cx="2114550" cy="2171700"/>
          </a:xfrm>
          <a:prstGeom prst="rect">
            <a:avLst/>
          </a:prstGeom>
        </p:spPr>
      </p:pic>
      <p:sp>
        <p:nvSpPr>
          <p:cNvPr id="4" name="文本框 3">
            <a:extLst>
              <a:ext uri="{FF2B5EF4-FFF2-40B4-BE49-F238E27FC236}">
                <a16:creationId xmlns:a16="http://schemas.microsoft.com/office/drawing/2014/main" id="{EA9BD1E8-7101-4744-B46D-E93E19C25050}"/>
              </a:ext>
            </a:extLst>
          </p:cNvPr>
          <p:cNvSpPr txBox="1"/>
          <p:nvPr/>
        </p:nvSpPr>
        <p:spPr>
          <a:xfrm>
            <a:off x="3275856" y="1771075"/>
            <a:ext cx="5760640" cy="5170646"/>
          </a:xfrm>
          <a:prstGeom prst="rect">
            <a:avLst/>
          </a:prstGeom>
          <a:noFill/>
        </p:spPr>
        <p:txBody>
          <a:bodyPr wrap="square" rtlCol="0">
            <a:spAutoFit/>
          </a:bodyPr>
          <a:lstStyle/>
          <a:p>
            <a:pPr marL="342900" indent="-342900">
              <a:buFont typeface="Wingdings" panose="05000000000000000000" pitchFamily="2" charset="2"/>
              <a:buChar char="u"/>
            </a:pPr>
            <a:r>
              <a:rPr lang="en-US" altLang="zh-CN" sz="2400" b="1" dirty="0"/>
              <a:t>Web</a:t>
            </a:r>
            <a:r>
              <a:rPr lang="zh-CN" altLang="en-US" sz="2400" b="1" dirty="0"/>
              <a:t>的起源</a:t>
            </a:r>
            <a:endParaRPr lang="en-US" altLang="zh-CN" sz="2400" b="1" dirty="0"/>
          </a:p>
          <a:p>
            <a:r>
              <a:rPr lang="en-US" altLang="zh-CN" sz="2400" b="1" dirty="0"/>
              <a:t>          </a:t>
            </a:r>
          </a:p>
          <a:p>
            <a:r>
              <a:rPr lang="en-US" altLang="zh-CN" sz="2400" b="1" dirty="0"/>
              <a:t>       </a:t>
            </a:r>
            <a:r>
              <a:rPr lang="en-US" altLang="zh-CN" sz="2400" dirty="0"/>
              <a:t>1990</a:t>
            </a:r>
            <a:r>
              <a:rPr lang="zh-CN" altLang="en-US" sz="2400" dirty="0"/>
              <a:t>年</a:t>
            </a:r>
            <a:r>
              <a:rPr lang="en-US" altLang="zh-CN" sz="2400" dirty="0"/>
              <a:t>12</a:t>
            </a:r>
            <a:r>
              <a:rPr lang="zh-CN" altLang="en-US" sz="2400" dirty="0"/>
              <a:t>月</a:t>
            </a:r>
            <a:r>
              <a:rPr lang="en-US" altLang="zh-CN" sz="2400" dirty="0"/>
              <a:t>20</a:t>
            </a:r>
            <a:r>
              <a:rPr lang="zh-CN" altLang="en-US" sz="2400" dirty="0"/>
              <a:t>日，伯纳斯</a:t>
            </a:r>
            <a:r>
              <a:rPr lang="en-US" altLang="zh-CN" sz="2400" dirty="0"/>
              <a:t>·</a:t>
            </a:r>
            <a:r>
              <a:rPr lang="zh-CN" altLang="en-US" sz="2400" dirty="0"/>
              <a:t>李用自己的电脑为服务器，架设了人类历史上第一个网站</a:t>
            </a:r>
            <a:r>
              <a:rPr lang="en-US" altLang="zh-CN" sz="2400" dirty="0"/>
              <a:t>Info.cern.ch</a:t>
            </a:r>
            <a:r>
              <a:rPr lang="zh-CN" altLang="en-US" sz="2400" dirty="0"/>
              <a:t>。当时它被使用在欧洲粒子物理研究所内部作为文档分享和信息交流之用，直至今天仍能正常访问。</a:t>
            </a:r>
            <a:r>
              <a:rPr lang="en-US" altLang="zh-CN" sz="2400" dirty="0"/>
              <a:t>1993</a:t>
            </a:r>
            <a:r>
              <a:rPr lang="zh-CN" altLang="en-US" sz="2400" dirty="0"/>
              <a:t>年</a:t>
            </a:r>
            <a:r>
              <a:rPr lang="en-US" altLang="zh-CN" sz="2400" dirty="0"/>
              <a:t>4</a:t>
            </a:r>
            <a:r>
              <a:rPr lang="zh-CN" altLang="en-US" sz="2400" dirty="0"/>
              <a:t>月欧洲粒子物理研究所宣布万维网对任何人免费开放，不收取任何费用。</a:t>
            </a:r>
            <a:endParaRPr lang="en-US" altLang="zh-CN" sz="2400" dirty="0"/>
          </a:p>
          <a:p>
            <a:r>
              <a:rPr lang="en-US" altLang="zh-CN" sz="2400" dirty="0"/>
              <a:t>       </a:t>
            </a:r>
            <a:r>
              <a:rPr lang="zh-CN" altLang="en-US" sz="2400" dirty="0"/>
              <a:t>以目前互联网对世界的影响来看，</a:t>
            </a:r>
            <a:r>
              <a:rPr lang="en-US" altLang="zh-CN" sz="2400" dirty="0"/>
              <a:t>Web</a:t>
            </a:r>
            <a:r>
              <a:rPr lang="zh-CN" altLang="en-US" sz="2400" dirty="0"/>
              <a:t>和万维网无疑是历史上最伟大的发明之一。</a:t>
            </a:r>
            <a:endParaRPr lang="en-US" altLang="zh-CN" sz="2400" dirty="0"/>
          </a:p>
          <a:p>
            <a:endParaRPr lang="en-US" altLang="zh-CN" sz="2400" b="1" dirty="0"/>
          </a:p>
          <a:p>
            <a:endParaRPr lang="en-US" altLang="zh-CN" dirty="0"/>
          </a:p>
        </p:txBody>
      </p:sp>
    </p:spTree>
    <p:extLst>
      <p:ext uri="{BB962C8B-B14F-4D97-AF65-F5344CB8AC3E}">
        <p14:creationId xmlns:p14="http://schemas.microsoft.com/office/powerpoint/2010/main" val="1107723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74E8D2C-198E-4AB8-9256-27C91C962D98}"/>
              </a:ext>
            </a:extLst>
          </p:cNvPr>
          <p:cNvSpPr txBox="1"/>
          <p:nvPr/>
        </p:nvSpPr>
        <p:spPr>
          <a:xfrm>
            <a:off x="71500" y="5344616"/>
            <a:ext cx="9001000" cy="1200329"/>
          </a:xfrm>
          <a:prstGeom prst="rect">
            <a:avLst/>
          </a:prstGeom>
          <a:noFill/>
        </p:spPr>
        <p:txBody>
          <a:bodyPr wrap="square">
            <a:spAutoFit/>
          </a:bodyPr>
          <a:lstStyle/>
          <a:p>
            <a:r>
              <a:rPr lang="zh-CN" altLang="en-US" dirty="0"/>
              <a:t>      设备状态查看页面，我们来体验 </a:t>
            </a:r>
            <a:r>
              <a:rPr lang="en-US" altLang="zh-CN" dirty="0"/>
              <a:t>Web </a:t>
            </a:r>
            <a:r>
              <a:rPr lang="zh-CN" altLang="en-US" dirty="0"/>
              <a:t>可视化工作台提供的设备管理组件即可，直接将设备管理组件拖拽进页面。设备管理组件直接通过表格展示产品下 的设备列表和设备的一些状态，如果在此产品下有多台设备，在设备管理组件 中即可查询到多条记录，并可以实时显示设备的在线状态以及设备的属性信息。</a:t>
            </a:r>
          </a:p>
        </p:txBody>
      </p:sp>
      <p:pic>
        <p:nvPicPr>
          <p:cNvPr id="4" name="图片 3">
            <a:extLst>
              <a:ext uri="{FF2B5EF4-FFF2-40B4-BE49-F238E27FC236}">
                <a16:creationId xmlns:a16="http://schemas.microsoft.com/office/drawing/2014/main" id="{4B54CBAD-9DF0-4B3D-A66A-222325A17AC6}"/>
              </a:ext>
            </a:extLst>
          </p:cNvPr>
          <p:cNvPicPr>
            <a:picLocks noChangeAspect="1"/>
          </p:cNvPicPr>
          <p:nvPr/>
        </p:nvPicPr>
        <p:blipFill>
          <a:blip r:embed="rId2"/>
          <a:stretch>
            <a:fillRect/>
          </a:stretch>
        </p:blipFill>
        <p:spPr>
          <a:xfrm>
            <a:off x="827584" y="620688"/>
            <a:ext cx="7382365" cy="4680520"/>
          </a:xfrm>
          <a:prstGeom prst="rect">
            <a:avLst/>
          </a:prstGeom>
        </p:spPr>
      </p:pic>
    </p:spTree>
    <p:extLst>
      <p:ext uri="{BB962C8B-B14F-4D97-AF65-F5344CB8AC3E}">
        <p14:creationId xmlns:p14="http://schemas.microsoft.com/office/powerpoint/2010/main" val="4102327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35F1166-6FA2-41CE-92A5-0513FB1529F1}"/>
              </a:ext>
            </a:extLst>
          </p:cNvPr>
          <p:cNvPicPr>
            <a:picLocks noChangeAspect="1"/>
          </p:cNvPicPr>
          <p:nvPr/>
        </p:nvPicPr>
        <p:blipFill>
          <a:blip r:embed="rId2"/>
          <a:stretch>
            <a:fillRect/>
          </a:stretch>
        </p:blipFill>
        <p:spPr>
          <a:xfrm>
            <a:off x="1619672" y="1052736"/>
            <a:ext cx="6246254" cy="4223046"/>
          </a:xfrm>
          <a:prstGeom prst="rect">
            <a:avLst/>
          </a:prstGeom>
        </p:spPr>
      </p:pic>
      <p:sp>
        <p:nvSpPr>
          <p:cNvPr id="8" name="文本框 7">
            <a:extLst>
              <a:ext uri="{FF2B5EF4-FFF2-40B4-BE49-F238E27FC236}">
                <a16:creationId xmlns:a16="http://schemas.microsoft.com/office/drawing/2014/main" id="{E848BC6C-449F-4D52-B537-C125CB06E136}"/>
              </a:ext>
            </a:extLst>
          </p:cNvPr>
          <p:cNvSpPr txBox="1"/>
          <p:nvPr/>
        </p:nvSpPr>
        <p:spPr>
          <a:xfrm>
            <a:off x="323528" y="5589240"/>
            <a:ext cx="8496944" cy="646331"/>
          </a:xfrm>
          <a:prstGeom prst="rect">
            <a:avLst/>
          </a:prstGeom>
          <a:noFill/>
        </p:spPr>
        <p:txBody>
          <a:bodyPr wrap="square">
            <a:spAutoFit/>
          </a:bodyPr>
          <a:lstStyle/>
          <a:p>
            <a:r>
              <a:rPr lang="zh-CN" altLang="en-US" dirty="0"/>
              <a:t>      在三个页面都完成开发后，可以点击上方的预览对页面进行实时的查看与调试，点击发布即可将此页面发布此应用的一个版本。</a:t>
            </a:r>
          </a:p>
        </p:txBody>
      </p:sp>
    </p:spTree>
    <p:extLst>
      <p:ext uri="{BB962C8B-B14F-4D97-AF65-F5344CB8AC3E}">
        <p14:creationId xmlns:p14="http://schemas.microsoft.com/office/powerpoint/2010/main" val="2630470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8A2630-80A6-4C47-B6EE-99D30060DDFF}"/>
              </a:ext>
            </a:extLst>
          </p:cNvPr>
          <p:cNvPicPr>
            <a:picLocks noChangeAspect="1"/>
          </p:cNvPicPr>
          <p:nvPr/>
        </p:nvPicPr>
        <p:blipFill>
          <a:blip r:embed="rId2"/>
          <a:stretch>
            <a:fillRect/>
          </a:stretch>
        </p:blipFill>
        <p:spPr>
          <a:xfrm>
            <a:off x="827584" y="1040665"/>
            <a:ext cx="7668344" cy="4776669"/>
          </a:xfrm>
          <a:prstGeom prst="rect">
            <a:avLst/>
          </a:prstGeom>
        </p:spPr>
      </p:pic>
      <p:sp>
        <p:nvSpPr>
          <p:cNvPr id="5" name="文本框 4">
            <a:extLst>
              <a:ext uri="{FF2B5EF4-FFF2-40B4-BE49-F238E27FC236}">
                <a16:creationId xmlns:a16="http://schemas.microsoft.com/office/drawing/2014/main" id="{405C8CA5-1741-4586-ABA2-05A805FF0C7D}"/>
              </a:ext>
            </a:extLst>
          </p:cNvPr>
          <p:cNvSpPr txBox="1"/>
          <p:nvPr/>
        </p:nvSpPr>
        <p:spPr>
          <a:xfrm>
            <a:off x="467544" y="6021288"/>
            <a:ext cx="8028384" cy="646331"/>
          </a:xfrm>
          <a:prstGeom prst="rect">
            <a:avLst/>
          </a:prstGeom>
          <a:noFill/>
        </p:spPr>
        <p:txBody>
          <a:bodyPr wrap="square">
            <a:spAutoFit/>
          </a:bodyPr>
          <a:lstStyle/>
          <a:p>
            <a:r>
              <a:rPr lang="zh-CN" altLang="en-US" dirty="0"/>
              <a:t>发布后的页面可以绑定域名或添加访问认证，同学们可以查看平台提供的帮助文档。</a:t>
            </a:r>
          </a:p>
        </p:txBody>
      </p:sp>
    </p:spTree>
    <p:extLst>
      <p:ext uri="{BB962C8B-B14F-4D97-AF65-F5344CB8AC3E}">
        <p14:creationId xmlns:p14="http://schemas.microsoft.com/office/powerpoint/2010/main" val="409950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22F86B-C4D7-49A0-84F3-083627196E83}"/>
              </a:ext>
            </a:extLst>
          </p:cNvPr>
          <p:cNvPicPr>
            <a:picLocks noChangeAspect="1"/>
          </p:cNvPicPr>
          <p:nvPr/>
        </p:nvPicPr>
        <p:blipFill>
          <a:blip r:embed="rId2"/>
          <a:stretch>
            <a:fillRect/>
          </a:stretch>
        </p:blipFill>
        <p:spPr>
          <a:xfrm>
            <a:off x="233772" y="1196752"/>
            <a:ext cx="8676456" cy="5068720"/>
          </a:xfrm>
          <a:prstGeom prst="rect">
            <a:avLst/>
          </a:prstGeom>
        </p:spPr>
      </p:pic>
    </p:spTree>
    <p:extLst>
      <p:ext uri="{BB962C8B-B14F-4D97-AF65-F5344CB8AC3E}">
        <p14:creationId xmlns:p14="http://schemas.microsoft.com/office/powerpoint/2010/main" val="3415167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DD1F39-C5AB-4763-95A1-E62900ECB81C}"/>
              </a:ext>
            </a:extLst>
          </p:cNvPr>
          <p:cNvPicPr>
            <a:picLocks noChangeAspect="1"/>
          </p:cNvPicPr>
          <p:nvPr/>
        </p:nvPicPr>
        <p:blipFill>
          <a:blip r:embed="rId2"/>
          <a:stretch>
            <a:fillRect/>
          </a:stretch>
        </p:blipFill>
        <p:spPr>
          <a:xfrm>
            <a:off x="0" y="1315001"/>
            <a:ext cx="9144000" cy="4227997"/>
          </a:xfrm>
          <a:prstGeom prst="rect">
            <a:avLst/>
          </a:prstGeom>
        </p:spPr>
      </p:pic>
    </p:spTree>
    <p:extLst>
      <p:ext uri="{BB962C8B-B14F-4D97-AF65-F5344CB8AC3E}">
        <p14:creationId xmlns:p14="http://schemas.microsoft.com/office/powerpoint/2010/main" val="354692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FF47F-3246-47FF-B71C-FA337CFA518F}"/>
              </a:ext>
            </a:extLst>
          </p:cNvPr>
          <p:cNvSpPr txBox="1"/>
          <p:nvPr/>
        </p:nvSpPr>
        <p:spPr>
          <a:xfrm>
            <a:off x="-30336" y="866348"/>
            <a:ext cx="9036496" cy="646331"/>
          </a:xfrm>
          <a:prstGeom prst="rect">
            <a:avLst/>
          </a:prstGeom>
          <a:noFill/>
        </p:spPr>
        <p:txBody>
          <a:bodyPr wrap="square" rtlCol="0">
            <a:spAutoFit/>
          </a:bodyPr>
          <a:lstStyle/>
          <a:p>
            <a:pPr algn="ctr"/>
            <a:r>
              <a:rPr lang="zh-CN" altLang="en-US" sz="3600" b="1" dirty="0">
                <a:solidFill>
                  <a:srgbClr val="660066"/>
                </a:solidFill>
                <a:ea typeface="隶书" panose="02010509060101010101"/>
                <a:cs typeface="+mj-cs"/>
              </a:rPr>
              <a:t>了解</a:t>
            </a:r>
            <a:r>
              <a:rPr lang="en-US" altLang="zh-CN" sz="3600" b="1" dirty="0">
                <a:solidFill>
                  <a:srgbClr val="660066"/>
                </a:solidFill>
                <a:ea typeface="隶书" panose="02010509060101010101"/>
                <a:cs typeface="+mj-cs"/>
              </a:rPr>
              <a:t>Web</a:t>
            </a:r>
            <a:r>
              <a:rPr lang="zh-CN" altLang="en-US" sz="3600" b="1" dirty="0">
                <a:solidFill>
                  <a:srgbClr val="660066"/>
                </a:solidFill>
                <a:ea typeface="隶书" panose="02010509060101010101"/>
                <a:cs typeface="+mj-cs"/>
              </a:rPr>
              <a:t>应用</a:t>
            </a:r>
          </a:p>
        </p:txBody>
      </p:sp>
      <p:sp>
        <p:nvSpPr>
          <p:cNvPr id="4" name="文本框 3">
            <a:extLst>
              <a:ext uri="{FF2B5EF4-FFF2-40B4-BE49-F238E27FC236}">
                <a16:creationId xmlns:a16="http://schemas.microsoft.com/office/drawing/2014/main" id="{EA9BD1E8-7101-4744-B46D-E93E19C25050}"/>
              </a:ext>
            </a:extLst>
          </p:cNvPr>
          <p:cNvSpPr txBox="1"/>
          <p:nvPr/>
        </p:nvSpPr>
        <p:spPr>
          <a:xfrm>
            <a:off x="-108519" y="1531059"/>
            <a:ext cx="1152128" cy="5539978"/>
          </a:xfrm>
          <a:prstGeom prst="rect">
            <a:avLst/>
          </a:prstGeom>
          <a:noFill/>
        </p:spPr>
        <p:txBody>
          <a:bodyPr wrap="square" rtlCol="0">
            <a:spAutoFit/>
          </a:bodyPr>
          <a:lstStyle/>
          <a:p>
            <a:pPr marL="800100" lvl="1" indent="-342900">
              <a:buFont typeface="Wingdings" panose="05000000000000000000" pitchFamily="2" charset="2"/>
              <a:buChar char="u"/>
            </a:pPr>
            <a:r>
              <a:rPr lang="en-US" altLang="zh-CN" sz="2400" b="1" dirty="0"/>
              <a:t>Web</a:t>
            </a:r>
            <a:r>
              <a:rPr lang="zh-CN" altLang="en-US" sz="2400" b="1" dirty="0"/>
              <a:t>技术的基本交互过程</a:t>
            </a:r>
            <a:endParaRPr lang="en-US" altLang="zh-CN" sz="2400" b="1" dirty="0"/>
          </a:p>
          <a:p>
            <a:r>
              <a:rPr lang="en-US" altLang="zh-CN" sz="2400" b="1" dirty="0"/>
              <a:t>          </a:t>
            </a:r>
          </a:p>
          <a:p>
            <a:endParaRPr lang="en-US" altLang="zh-CN" sz="2400" b="1" dirty="0"/>
          </a:p>
          <a:p>
            <a:endParaRPr lang="en-US" altLang="zh-CN" dirty="0"/>
          </a:p>
        </p:txBody>
      </p:sp>
      <p:pic>
        <p:nvPicPr>
          <p:cNvPr id="5" name="图片 4">
            <a:extLst>
              <a:ext uri="{FF2B5EF4-FFF2-40B4-BE49-F238E27FC236}">
                <a16:creationId xmlns:a16="http://schemas.microsoft.com/office/drawing/2014/main" id="{E6DE4E3A-086D-4239-A96D-B9747413C187}"/>
              </a:ext>
            </a:extLst>
          </p:cNvPr>
          <p:cNvPicPr>
            <a:picLocks noChangeAspect="1"/>
          </p:cNvPicPr>
          <p:nvPr/>
        </p:nvPicPr>
        <p:blipFill>
          <a:blip r:embed="rId3"/>
          <a:stretch>
            <a:fillRect/>
          </a:stretch>
        </p:blipFill>
        <p:spPr>
          <a:xfrm>
            <a:off x="1187624" y="1552575"/>
            <a:ext cx="5343525" cy="5305425"/>
          </a:xfrm>
          <a:prstGeom prst="rect">
            <a:avLst/>
          </a:prstGeom>
        </p:spPr>
      </p:pic>
      <p:pic>
        <p:nvPicPr>
          <p:cNvPr id="3" name="图片 2">
            <a:extLst>
              <a:ext uri="{FF2B5EF4-FFF2-40B4-BE49-F238E27FC236}">
                <a16:creationId xmlns:a16="http://schemas.microsoft.com/office/drawing/2014/main" id="{6D6D12B5-6DBF-4141-984A-DDF2BDF90012}"/>
              </a:ext>
            </a:extLst>
          </p:cNvPr>
          <p:cNvPicPr>
            <a:picLocks noChangeAspect="1"/>
          </p:cNvPicPr>
          <p:nvPr/>
        </p:nvPicPr>
        <p:blipFill>
          <a:blip r:embed="rId4"/>
          <a:stretch>
            <a:fillRect/>
          </a:stretch>
        </p:blipFill>
        <p:spPr>
          <a:xfrm>
            <a:off x="6732224" y="1700808"/>
            <a:ext cx="2273936" cy="1512168"/>
          </a:xfrm>
          <a:prstGeom prst="rect">
            <a:avLst/>
          </a:prstGeom>
        </p:spPr>
      </p:pic>
      <p:pic>
        <p:nvPicPr>
          <p:cNvPr id="6" name="图片 5">
            <a:extLst>
              <a:ext uri="{FF2B5EF4-FFF2-40B4-BE49-F238E27FC236}">
                <a16:creationId xmlns:a16="http://schemas.microsoft.com/office/drawing/2014/main" id="{831D102C-EEE1-4FD8-AF6C-D811888087A6}"/>
              </a:ext>
            </a:extLst>
          </p:cNvPr>
          <p:cNvPicPr>
            <a:picLocks noChangeAspect="1"/>
          </p:cNvPicPr>
          <p:nvPr/>
        </p:nvPicPr>
        <p:blipFill>
          <a:blip r:embed="rId5"/>
          <a:stretch>
            <a:fillRect/>
          </a:stretch>
        </p:blipFill>
        <p:spPr>
          <a:xfrm>
            <a:off x="7191962" y="3623818"/>
            <a:ext cx="1354460" cy="1354460"/>
          </a:xfrm>
          <a:prstGeom prst="rect">
            <a:avLst/>
          </a:prstGeom>
        </p:spPr>
      </p:pic>
      <p:pic>
        <p:nvPicPr>
          <p:cNvPr id="7" name="图片 6">
            <a:extLst>
              <a:ext uri="{FF2B5EF4-FFF2-40B4-BE49-F238E27FC236}">
                <a16:creationId xmlns:a16="http://schemas.microsoft.com/office/drawing/2014/main" id="{4CB29AD7-A973-4E2A-84A5-69A6D4030BAF}"/>
              </a:ext>
            </a:extLst>
          </p:cNvPr>
          <p:cNvPicPr>
            <a:picLocks noChangeAspect="1"/>
          </p:cNvPicPr>
          <p:nvPr/>
        </p:nvPicPr>
        <p:blipFill>
          <a:blip r:embed="rId6"/>
          <a:stretch>
            <a:fillRect/>
          </a:stretch>
        </p:blipFill>
        <p:spPr>
          <a:xfrm>
            <a:off x="6675164" y="5156973"/>
            <a:ext cx="2188988" cy="997736"/>
          </a:xfrm>
          <a:prstGeom prst="rect">
            <a:avLst/>
          </a:prstGeom>
        </p:spPr>
      </p:pic>
    </p:spTree>
    <p:extLst>
      <p:ext uri="{BB962C8B-B14F-4D97-AF65-F5344CB8AC3E}">
        <p14:creationId xmlns:p14="http://schemas.microsoft.com/office/powerpoint/2010/main" val="62392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FF47F-3246-47FF-B71C-FA337CFA518F}"/>
              </a:ext>
            </a:extLst>
          </p:cNvPr>
          <p:cNvSpPr txBox="1"/>
          <p:nvPr/>
        </p:nvSpPr>
        <p:spPr>
          <a:xfrm>
            <a:off x="-30336" y="866348"/>
            <a:ext cx="9036496" cy="646331"/>
          </a:xfrm>
          <a:prstGeom prst="rect">
            <a:avLst/>
          </a:prstGeom>
          <a:noFill/>
        </p:spPr>
        <p:txBody>
          <a:bodyPr wrap="square" rtlCol="0">
            <a:spAutoFit/>
          </a:bodyPr>
          <a:lstStyle/>
          <a:p>
            <a:pPr algn="ctr"/>
            <a:r>
              <a:rPr lang="zh-CN" altLang="en-US" sz="3600" b="1" dirty="0">
                <a:solidFill>
                  <a:srgbClr val="660066"/>
                </a:solidFill>
                <a:ea typeface="隶书" panose="02010509060101010101"/>
                <a:cs typeface="+mj-cs"/>
              </a:rPr>
              <a:t>了解</a:t>
            </a:r>
            <a:r>
              <a:rPr lang="en-US" altLang="zh-CN" sz="3600" b="1" dirty="0">
                <a:solidFill>
                  <a:srgbClr val="660066"/>
                </a:solidFill>
                <a:ea typeface="隶书" panose="02010509060101010101"/>
                <a:cs typeface="+mj-cs"/>
              </a:rPr>
              <a:t>Web</a:t>
            </a:r>
            <a:r>
              <a:rPr lang="zh-CN" altLang="en-US" sz="3600" b="1" dirty="0">
                <a:solidFill>
                  <a:srgbClr val="660066"/>
                </a:solidFill>
                <a:ea typeface="隶书" panose="02010509060101010101"/>
                <a:cs typeface="+mj-cs"/>
              </a:rPr>
              <a:t>应用</a:t>
            </a:r>
          </a:p>
        </p:txBody>
      </p:sp>
      <p:sp>
        <p:nvSpPr>
          <p:cNvPr id="4" name="文本框 3">
            <a:extLst>
              <a:ext uri="{FF2B5EF4-FFF2-40B4-BE49-F238E27FC236}">
                <a16:creationId xmlns:a16="http://schemas.microsoft.com/office/drawing/2014/main" id="{EA9BD1E8-7101-4744-B46D-E93E19C25050}"/>
              </a:ext>
            </a:extLst>
          </p:cNvPr>
          <p:cNvSpPr txBox="1"/>
          <p:nvPr/>
        </p:nvSpPr>
        <p:spPr>
          <a:xfrm>
            <a:off x="179512" y="1623392"/>
            <a:ext cx="8826648" cy="1477328"/>
          </a:xfrm>
          <a:prstGeom prst="rect">
            <a:avLst/>
          </a:prstGeom>
          <a:noFill/>
        </p:spPr>
        <p:txBody>
          <a:bodyPr wrap="square" rtlCol="0">
            <a:spAutoFit/>
          </a:bodyPr>
          <a:lstStyle/>
          <a:p>
            <a:pPr marL="800100" lvl="1" indent="-342900">
              <a:buFont typeface="Wingdings" panose="05000000000000000000" pitchFamily="2" charset="2"/>
              <a:buChar char="u"/>
            </a:pPr>
            <a:r>
              <a:rPr lang="zh-CN" altLang="en-US" sz="2400" b="1" dirty="0"/>
              <a:t>认识</a:t>
            </a:r>
            <a:r>
              <a:rPr lang="en-US" altLang="zh-CN" sz="2400" b="1" dirty="0"/>
              <a:t>Web</a:t>
            </a:r>
            <a:r>
              <a:rPr lang="zh-CN" altLang="en-US" sz="2400" b="1" dirty="0"/>
              <a:t>应用的开发语言：</a:t>
            </a:r>
            <a:r>
              <a:rPr lang="en-US" altLang="zh-CN" sz="2400" b="1" dirty="0"/>
              <a:t>HTML</a:t>
            </a:r>
            <a:r>
              <a:rPr lang="zh-CN" altLang="en-US" sz="2400" b="1" dirty="0"/>
              <a:t>、</a:t>
            </a:r>
            <a:r>
              <a:rPr lang="en-US" altLang="zh-CN" sz="2400" b="1" dirty="0"/>
              <a:t>JavaScript</a:t>
            </a:r>
            <a:r>
              <a:rPr lang="zh-CN" altLang="en-US" sz="2400" b="1" dirty="0"/>
              <a:t>、</a:t>
            </a:r>
            <a:r>
              <a:rPr lang="en-US" altLang="zh-CN" sz="2400" b="1" dirty="0"/>
              <a:t>CSS </a:t>
            </a:r>
          </a:p>
          <a:p>
            <a:pPr lvl="1"/>
            <a:r>
              <a:rPr lang="en-US" altLang="zh-CN" sz="2400" b="1" dirty="0"/>
              <a:t>     </a:t>
            </a:r>
          </a:p>
          <a:p>
            <a:endParaRPr lang="en-US" altLang="zh-CN" sz="2400" b="1" dirty="0"/>
          </a:p>
          <a:p>
            <a:endParaRPr lang="en-US" altLang="zh-CN" dirty="0"/>
          </a:p>
        </p:txBody>
      </p:sp>
      <p:sp>
        <p:nvSpPr>
          <p:cNvPr id="9" name="文本框 8">
            <a:extLst>
              <a:ext uri="{FF2B5EF4-FFF2-40B4-BE49-F238E27FC236}">
                <a16:creationId xmlns:a16="http://schemas.microsoft.com/office/drawing/2014/main" id="{5DF7A273-7C4C-40DA-9C12-4182E4788963}"/>
              </a:ext>
            </a:extLst>
          </p:cNvPr>
          <p:cNvSpPr txBox="1"/>
          <p:nvPr/>
        </p:nvSpPr>
        <p:spPr>
          <a:xfrm>
            <a:off x="137840" y="2551837"/>
            <a:ext cx="2633960" cy="2585323"/>
          </a:xfrm>
          <a:prstGeom prst="rect">
            <a:avLst/>
          </a:prstGeom>
          <a:noFill/>
          <a:ln w="19050">
            <a:solidFill>
              <a:srgbClr val="9933FF"/>
            </a:solidFill>
          </a:ln>
        </p:spPr>
        <p:txBody>
          <a:bodyPr wrap="square">
            <a:spAutoFit/>
          </a:bodyPr>
          <a:lstStyle/>
          <a:p>
            <a:r>
              <a:rPr lang="en-US" altLang="zh-CN" sz="1800" b="1" dirty="0">
                <a:solidFill>
                  <a:srgbClr val="FF0000"/>
                </a:solidFill>
              </a:rPr>
              <a:t>HTML</a:t>
            </a:r>
            <a:endParaRPr lang="en-US" altLang="zh-CN" dirty="0">
              <a:solidFill>
                <a:srgbClr val="FF0000"/>
              </a:solidFill>
            </a:endParaRPr>
          </a:p>
          <a:p>
            <a:r>
              <a:rPr lang="en-US" altLang="zh-CN" dirty="0"/>
              <a:t>&lt;html&gt;</a:t>
            </a:r>
          </a:p>
          <a:p>
            <a:r>
              <a:rPr lang="en-US" altLang="zh-CN" dirty="0"/>
              <a:t>&lt;body&gt;</a:t>
            </a:r>
          </a:p>
          <a:p>
            <a:r>
              <a:rPr lang="en-US" altLang="zh-CN" dirty="0"/>
              <a:t>    &lt;h1&gt;</a:t>
            </a:r>
            <a:r>
              <a:rPr lang="zh-CN" altLang="en-US" dirty="0"/>
              <a:t>我的第一个标题</a:t>
            </a:r>
            <a:r>
              <a:rPr lang="en-US" altLang="zh-CN" dirty="0"/>
              <a:t>&lt;/h1&gt;</a:t>
            </a:r>
          </a:p>
          <a:p>
            <a:r>
              <a:rPr lang="en-US" altLang="zh-CN" dirty="0"/>
              <a:t>    &lt;p&gt;</a:t>
            </a:r>
            <a:r>
              <a:rPr lang="zh-CN" altLang="en-US" dirty="0"/>
              <a:t>我的第一个段落。</a:t>
            </a:r>
            <a:r>
              <a:rPr lang="en-US" altLang="zh-CN" dirty="0"/>
              <a:t>&lt;/p&gt;</a:t>
            </a:r>
          </a:p>
          <a:p>
            <a:r>
              <a:rPr lang="en-US" altLang="zh-CN" dirty="0"/>
              <a:t>&lt;/body&gt;</a:t>
            </a:r>
          </a:p>
          <a:p>
            <a:r>
              <a:rPr lang="en-US" altLang="zh-CN" dirty="0"/>
              <a:t>&lt;/html&gt;</a:t>
            </a:r>
          </a:p>
        </p:txBody>
      </p:sp>
      <p:sp>
        <p:nvSpPr>
          <p:cNvPr id="10" name="文本框 9">
            <a:extLst>
              <a:ext uri="{FF2B5EF4-FFF2-40B4-BE49-F238E27FC236}">
                <a16:creationId xmlns:a16="http://schemas.microsoft.com/office/drawing/2014/main" id="{BCC8624D-1BF9-49DD-9A4C-D4369ECDF177}"/>
              </a:ext>
            </a:extLst>
          </p:cNvPr>
          <p:cNvSpPr txBox="1"/>
          <p:nvPr/>
        </p:nvSpPr>
        <p:spPr>
          <a:xfrm>
            <a:off x="2987824" y="2541057"/>
            <a:ext cx="3168352" cy="3970318"/>
          </a:xfrm>
          <a:prstGeom prst="rect">
            <a:avLst/>
          </a:prstGeom>
          <a:noFill/>
          <a:ln w="19050">
            <a:solidFill>
              <a:srgbClr val="9933FF"/>
            </a:solidFill>
          </a:ln>
        </p:spPr>
        <p:txBody>
          <a:bodyPr wrap="square">
            <a:spAutoFit/>
          </a:bodyPr>
          <a:lstStyle/>
          <a:p>
            <a:r>
              <a:rPr lang="en-US" altLang="zh-CN" sz="1800" b="1" dirty="0">
                <a:solidFill>
                  <a:srgbClr val="FF0000"/>
                </a:solidFill>
              </a:rPr>
              <a:t>JavaScript</a:t>
            </a:r>
            <a:r>
              <a:rPr lang="zh-CN" altLang="en-US" sz="1800" b="1" dirty="0"/>
              <a:t>是一种直译式的脚本语言，是一种动态的解释型语言。</a:t>
            </a:r>
            <a:r>
              <a:rPr lang="en-US" altLang="zh-CN" sz="1800" b="1" dirty="0"/>
              <a:t> JavaScript</a:t>
            </a:r>
            <a:r>
              <a:rPr lang="zh-CN" altLang="en-US" sz="1800" b="1" dirty="0"/>
              <a:t>不需要编辑成机器码再运行，而是直接可以由解释器运行，它的解释器被称为</a:t>
            </a:r>
            <a:r>
              <a:rPr lang="en-US" altLang="zh-CN" sz="1800" b="1" dirty="0"/>
              <a:t>JavaScript</a:t>
            </a:r>
            <a:r>
              <a:rPr lang="zh-CN" altLang="en-US" sz="1800" b="1" dirty="0"/>
              <a:t>引擎，内置在各类浏览器中，</a:t>
            </a:r>
            <a:r>
              <a:rPr lang="en-US" altLang="zh-CN" sz="1800" b="1" dirty="0"/>
              <a:t> JavaScrip</a:t>
            </a:r>
            <a:r>
              <a:rPr lang="en-US" altLang="zh-CN" b="1" dirty="0"/>
              <a:t>t</a:t>
            </a:r>
            <a:r>
              <a:rPr lang="zh-CN" altLang="en-US" sz="1800" b="1" dirty="0"/>
              <a:t>最早是在</a:t>
            </a:r>
            <a:r>
              <a:rPr lang="en-US" altLang="zh-CN" sz="1800" b="1" dirty="0"/>
              <a:t>HTML</a:t>
            </a:r>
            <a:r>
              <a:rPr lang="zh-CN" altLang="en-US" sz="1800" b="1" dirty="0"/>
              <a:t>网页上使用，用来给</a:t>
            </a:r>
            <a:r>
              <a:rPr lang="en-US" altLang="zh-CN" sz="1800" b="1" dirty="0"/>
              <a:t>HTML</a:t>
            </a:r>
            <a:r>
              <a:rPr lang="zh-CN" altLang="en-US" sz="1800" b="1" dirty="0"/>
              <a:t>网页增加动态功能，目前已经拓展到服务端和硬件端。</a:t>
            </a:r>
            <a:endParaRPr lang="en-US" altLang="zh-CN" sz="1800" b="1" dirty="0"/>
          </a:p>
          <a:p>
            <a:r>
              <a:rPr lang="en-US" altLang="zh-CN" b="1" dirty="0"/>
              <a:t>&lt;Script&gt;{JS</a:t>
            </a:r>
            <a:r>
              <a:rPr lang="zh-CN" altLang="en-US" b="1" dirty="0"/>
              <a:t>内容</a:t>
            </a:r>
            <a:r>
              <a:rPr lang="en-US" altLang="zh-CN" b="1" dirty="0"/>
              <a:t>}&lt;/Script&gt;</a:t>
            </a:r>
          </a:p>
          <a:p>
            <a:endParaRPr lang="en-US" altLang="zh-CN" dirty="0"/>
          </a:p>
        </p:txBody>
      </p:sp>
      <p:sp>
        <p:nvSpPr>
          <p:cNvPr id="11" name="文本框 10">
            <a:extLst>
              <a:ext uri="{FF2B5EF4-FFF2-40B4-BE49-F238E27FC236}">
                <a16:creationId xmlns:a16="http://schemas.microsoft.com/office/drawing/2014/main" id="{387A2405-E275-46A9-9A18-C67667DBAF1D}"/>
              </a:ext>
            </a:extLst>
          </p:cNvPr>
          <p:cNvSpPr txBox="1"/>
          <p:nvPr/>
        </p:nvSpPr>
        <p:spPr>
          <a:xfrm>
            <a:off x="6291188" y="2363113"/>
            <a:ext cx="2714972" cy="4524315"/>
          </a:xfrm>
          <a:prstGeom prst="rect">
            <a:avLst/>
          </a:prstGeom>
          <a:noFill/>
          <a:ln w="19050">
            <a:solidFill>
              <a:srgbClr val="9933FF"/>
            </a:solidFill>
          </a:ln>
        </p:spPr>
        <p:txBody>
          <a:bodyPr wrap="square">
            <a:spAutoFit/>
          </a:bodyPr>
          <a:lstStyle/>
          <a:p>
            <a:r>
              <a:rPr lang="en-US" altLang="zh-CN" sz="1800" b="1" dirty="0">
                <a:solidFill>
                  <a:srgbClr val="FF0000"/>
                </a:solidFill>
              </a:rPr>
              <a:t>CSS</a:t>
            </a:r>
            <a:r>
              <a:rPr lang="zh-CN" altLang="en-US" sz="1800" b="1" dirty="0"/>
              <a:t>是指层叠样式表，定义如何显示</a:t>
            </a:r>
            <a:r>
              <a:rPr lang="en-US" altLang="zh-CN" sz="1800" b="1" dirty="0"/>
              <a:t>HTML</a:t>
            </a:r>
            <a:r>
              <a:rPr lang="zh-CN" altLang="en-US" sz="1800" b="1" dirty="0"/>
              <a:t>元素，一般存储在</a:t>
            </a:r>
            <a:r>
              <a:rPr lang="en-US" altLang="zh-CN" sz="1800" b="1" dirty="0"/>
              <a:t>.</a:t>
            </a:r>
            <a:r>
              <a:rPr lang="en-US" altLang="zh-CN" b="1" dirty="0" err="1"/>
              <a:t>css</a:t>
            </a:r>
            <a:r>
              <a:rPr lang="zh-CN" altLang="en-US" b="1" dirty="0"/>
              <a:t>后缀的文件中，通过</a:t>
            </a:r>
            <a:r>
              <a:rPr lang="en-US" altLang="zh-CN" b="1" dirty="0"/>
              <a:t>HTML</a:t>
            </a:r>
            <a:r>
              <a:rPr lang="zh-CN" altLang="en-US" b="1" dirty="0"/>
              <a:t>标签中的</a:t>
            </a:r>
            <a:r>
              <a:rPr lang="en-US" altLang="zh-CN" b="1" dirty="0" err="1"/>
              <a:t>className</a:t>
            </a:r>
            <a:r>
              <a:rPr lang="zh-CN" altLang="en-US" b="1" dirty="0"/>
              <a:t>以及</a:t>
            </a:r>
            <a:r>
              <a:rPr lang="en-US" altLang="zh-CN" b="1" dirty="0"/>
              <a:t>id</a:t>
            </a:r>
            <a:r>
              <a:rPr lang="zh-CN" altLang="en-US" b="1" dirty="0"/>
              <a:t>属性来进行绑定。</a:t>
            </a:r>
            <a:endParaRPr lang="en-US" altLang="zh-CN" b="1" dirty="0"/>
          </a:p>
          <a:p>
            <a:r>
              <a:rPr lang="en-US" altLang="zh-CN" b="1" dirty="0"/>
              <a:t>H1{color:red;font-size:14px;}</a:t>
            </a:r>
          </a:p>
          <a:p>
            <a:r>
              <a:rPr lang="en-US" altLang="zh-CN" b="1" dirty="0"/>
              <a:t>   </a:t>
            </a:r>
            <a:r>
              <a:rPr lang="zh-CN" altLang="en-US" b="1" dirty="0"/>
              <a:t>以上</a:t>
            </a:r>
            <a:r>
              <a:rPr lang="en-US" altLang="zh-CN" b="1" dirty="0"/>
              <a:t>CSS</a:t>
            </a:r>
            <a:r>
              <a:rPr lang="zh-CN" altLang="en-US" b="1" dirty="0"/>
              <a:t>代码声明了</a:t>
            </a:r>
            <a:r>
              <a:rPr lang="en-US" altLang="zh-CN" b="1" dirty="0"/>
              <a:t>HTML</a:t>
            </a:r>
            <a:r>
              <a:rPr lang="zh-CN" altLang="en-US" b="1" dirty="0"/>
              <a:t>中</a:t>
            </a:r>
            <a:r>
              <a:rPr lang="en-US" altLang="zh-CN" b="1" dirty="0"/>
              <a:t>&lt;h1&gt;</a:t>
            </a:r>
            <a:r>
              <a:rPr lang="zh-CN" altLang="en-US" b="1" dirty="0"/>
              <a:t>标签的文字颜色为红色，字体大小为</a:t>
            </a:r>
            <a:r>
              <a:rPr lang="en-US" altLang="zh-CN" b="1" dirty="0"/>
              <a:t>14</a:t>
            </a:r>
            <a:r>
              <a:rPr lang="zh-CN" altLang="en-US" b="1" dirty="0"/>
              <a:t>个像素，凡是在引入此</a:t>
            </a:r>
            <a:r>
              <a:rPr lang="en-US" altLang="zh-CN" b="1" dirty="0"/>
              <a:t>CSS</a:t>
            </a:r>
            <a:r>
              <a:rPr lang="zh-CN" altLang="en-US" b="1" dirty="0"/>
              <a:t>文件的</a:t>
            </a:r>
            <a:r>
              <a:rPr lang="en-US" altLang="zh-CN" b="1" dirty="0"/>
              <a:t>HTML</a:t>
            </a:r>
            <a:r>
              <a:rPr lang="zh-CN" altLang="en-US" b="1" dirty="0"/>
              <a:t>页面，被</a:t>
            </a:r>
            <a:r>
              <a:rPr lang="en-US" altLang="zh-CN" b="1" dirty="0"/>
              <a:t>&lt;h1&gt; &lt;/h1&gt;</a:t>
            </a:r>
            <a:r>
              <a:rPr lang="zh-CN" altLang="en-US" b="1" dirty="0"/>
              <a:t>标签包裹的字体都会被此</a:t>
            </a:r>
            <a:r>
              <a:rPr lang="en-US" altLang="zh-CN" b="1" dirty="0"/>
              <a:t>CSS</a:t>
            </a:r>
            <a:r>
              <a:rPr lang="zh-CN" altLang="en-US" b="1" dirty="0"/>
              <a:t>所影响。</a:t>
            </a:r>
            <a:endParaRPr lang="en-US" altLang="zh-CN" dirty="0"/>
          </a:p>
        </p:txBody>
      </p:sp>
    </p:spTree>
    <p:extLst>
      <p:ext uri="{BB962C8B-B14F-4D97-AF65-F5344CB8AC3E}">
        <p14:creationId xmlns:p14="http://schemas.microsoft.com/office/powerpoint/2010/main" val="387173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C299EF-5121-4CC4-AC4B-E6FC0324844A}"/>
              </a:ext>
            </a:extLst>
          </p:cNvPr>
          <p:cNvSpPr txBox="1"/>
          <p:nvPr/>
        </p:nvSpPr>
        <p:spPr>
          <a:xfrm>
            <a:off x="-30336" y="866348"/>
            <a:ext cx="9036496" cy="646331"/>
          </a:xfrm>
          <a:prstGeom prst="rect">
            <a:avLst/>
          </a:prstGeom>
          <a:noFill/>
        </p:spPr>
        <p:txBody>
          <a:bodyPr wrap="square" rtlCol="0">
            <a:spAutoFit/>
          </a:bodyPr>
          <a:lstStyle/>
          <a:p>
            <a:pPr algn="ctr"/>
            <a:r>
              <a:rPr lang="en-US" altLang="zh-CN" sz="3600" b="1" dirty="0">
                <a:solidFill>
                  <a:srgbClr val="660066"/>
                </a:solidFill>
                <a:ea typeface="隶书" panose="02010509060101010101"/>
                <a:cs typeface="+mj-cs"/>
              </a:rPr>
              <a:t>Web</a:t>
            </a:r>
            <a:r>
              <a:rPr lang="zh-CN" altLang="en-US" sz="3600" b="1" dirty="0">
                <a:solidFill>
                  <a:srgbClr val="660066"/>
                </a:solidFill>
                <a:ea typeface="隶书" panose="02010509060101010101"/>
                <a:cs typeface="+mj-cs"/>
              </a:rPr>
              <a:t>应用开发过程比较</a:t>
            </a:r>
          </a:p>
        </p:txBody>
      </p:sp>
      <p:pic>
        <p:nvPicPr>
          <p:cNvPr id="3" name="图片 2">
            <a:extLst>
              <a:ext uri="{FF2B5EF4-FFF2-40B4-BE49-F238E27FC236}">
                <a16:creationId xmlns:a16="http://schemas.microsoft.com/office/drawing/2014/main" id="{E7DAAC11-12FC-4EDF-893D-32793122EDFF}"/>
              </a:ext>
            </a:extLst>
          </p:cNvPr>
          <p:cNvPicPr>
            <a:picLocks noChangeAspect="1"/>
          </p:cNvPicPr>
          <p:nvPr/>
        </p:nvPicPr>
        <p:blipFill>
          <a:blip r:embed="rId3"/>
          <a:stretch>
            <a:fillRect/>
          </a:stretch>
        </p:blipFill>
        <p:spPr>
          <a:xfrm>
            <a:off x="1403648" y="1772816"/>
            <a:ext cx="6948264" cy="4756888"/>
          </a:xfrm>
          <a:prstGeom prst="rect">
            <a:avLst/>
          </a:prstGeom>
        </p:spPr>
      </p:pic>
    </p:spTree>
    <p:extLst>
      <p:ext uri="{BB962C8B-B14F-4D97-AF65-F5344CB8AC3E}">
        <p14:creationId xmlns:p14="http://schemas.microsoft.com/office/powerpoint/2010/main" val="651690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489E42-59E2-4398-8932-D199519AA720}"/>
              </a:ext>
            </a:extLst>
          </p:cNvPr>
          <p:cNvSpPr txBox="1"/>
          <p:nvPr/>
        </p:nvSpPr>
        <p:spPr>
          <a:xfrm>
            <a:off x="-2196" y="1052736"/>
            <a:ext cx="9036496" cy="646331"/>
          </a:xfrm>
          <a:prstGeom prst="rect">
            <a:avLst/>
          </a:prstGeom>
          <a:noFill/>
        </p:spPr>
        <p:txBody>
          <a:bodyPr wrap="square" rtlCol="0">
            <a:spAutoFit/>
          </a:bodyPr>
          <a:lstStyle/>
          <a:p>
            <a:pPr algn="ctr"/>
            <a:r>
              <a:rPr lang="zh-CN" altLang="en-US" sz="3600" b="1" dirty="0">
                <a:solidFill>
                  <a:srgbClr val="660066"/>
                </a:solidFill>
                <a:ea typeface="隶书" panose="02010509060101010101"/>
                <a:cs typeface="+mj-cs"/>
              </a:rPr>
              <a:t>可视化应用搭建特点</a:t>
            </a:r>
          </a:p>
        </p:txBody>
      </p:sp>
      <p:sp>
        <p:nvSpPr>
          <p:cNvPr id="5" name="文本框 4">
            <a:extLst>
              <a:ext uri="{FF2B5EF4-FFF2-40B4-BE49-F238E27FC236}">
                <a16:creationId xmlns:a16="http://schemas.microsoft.com/office/drawing/2014/main" id="{8431BF02-50DC-44EB-B923-CC4F1A3931C1}"/>
              </a:ext>
            </a:extLst>
          </p:cNvPr>
          <p:cNvSpPr txBox="1"/>
          <p:nvPr/>
        </p:nvSpPr>
        <p:spPr>
          <a:xfrm>
            <a:off x="467544" y="2132856"/>
            <a:ext cx="8208912" cy="3416320"/>
          </a:xfrm>
          <a:prstGeom prst="rect">
            <a:avLst/>
          </a:prstGeom>
          <a:noFill/>
        </p:spPr>
        <p:txBody>
          <a:bodyPr wrap="square">
            <a:spAutoFit/>
          </a:bodyPr>
          <a:lstStyle/>
          <a:p>
            <a:pPr marL="342900" indent="-342900">
              <a:buFont typeface="Wingdings" panose="05000000000000000000" pitchFamily="2" charset="2"/>
              <a:buChar char="l"/>
            </a:pPr>
            <a:r>
              <a:rPr lang="zh-CN" altLang="en-US" sz="2400" b="1" dirty="0">
                <a:latin typeface="+mn-ea"/>
                <a:ea typeface="+mn-ea"/>
              </a:rPr>
              <a:t>免代码开发</a:t>
            </a:r>
            <a:r>
              <a:rPr lang="zh-CN" altLang="en-US" sz="2400" dirty="0">
                <a:latin typeface="+mn-ea"/>
                <a:ea typeface="+mn-ea"/>
              </a:rPr>
              <a:t>：</a:t>
            </a:r>
            <a:r>
              <a:rPr lang="en-US" altLang="zh-CN" sz="2400" dirty="0">
                <a:latin typeface="+mn-ea"/>
                <a:ea typeface="+mn-ea"/>
              </a:rPr>
              <a:t>Web</a:t>
            </a:r>
            <a:r>
              <a:rPr lang="zh-CN" altLang="en-US" sz="2400" dirty="0">
                <a:latin typeface="+mn-ea"/>
                <a:ea typeface="+mn-ea"/>
              </a:rPr>
              <a:t>可视化工作台与物联网平台的设备接入能力和物模型能力无缝衔接。无需写代码，您就可以调用设备数据，控制设备，或完成</a:t>
            </a:r>
            <a:r>
              <a:rPr lang="en-US" altLang="zh-CN" sz="2400" dirty="0">
                <a:latin typeface="+mn-ea"/>
                <a:ea typeface="+mn-ea"/>
              </a:rPr>
              <a:t>SaaS</a:t>
            </a:r>
            <a:r>
              <a:rPr lang="zh-CN" altLang="en-US" sz="2400" dirty="0">
                <a:latin typeface="+mn-ea"/>
                <a:ea typeface="+mn-ea"/>
              </a:rPr>
              <a:t>搭建。</a:t>
            </a:r>
            <a:endParaRPr lang="en-US" altLang="zh-CN" sz="2400" dirty="0">
              <a:latin typeface="+mn-ea"/>
              <a:ea typeface="+mn-ea"/>
            </a:endParaRPr>
          </a:p>
          <a:p>
            <a:pPr marL="342900" indent="-342900">
              <a:buFont typeface="Wingdings" panose="05000000000000000000" pitchFamily="2" charset="2"/>
              <a:buChar char="l"/>
            </a:pPr>
            <a:r>
              <a:rPr lang="zh-CN" altLang="en-US" sz="2400" b="1" dirty="0">
                <a:latin typeface="+mn-ea"/>
                <a:ea typeface="+mn-ea"/>
              </a:rPr>
              <a:t>完全托管</a:t>
            </a:r>
            <a:r>
              <a:rPr lang="zh-CN" altLang="en-US" sz="2400" dirty="0">
                <a:latin typeface="+mn-ea"/>
                <a:ea typeface="+mn-ea"/>
              </a:rPr>
              <a:t>：无需额外购买服务器和数据库。应用搭建完毕，即可预览和发布到云端以供使用。应用发布后，支持绑定您自己的域名。</a:t>
            </a:r>
            <a:endParaRPr lang="en-US" altLang="zh-CN" sz="2400" dirty="0">
              <a:latin typeface="+mn-ea"/>
              <a:ea typeface="+mn-ea"/>
            </a:endParaRPr>
          </a:p>
          <a:p>
            <a:pPr marL="342900" indent="-342900">
              <a:buFont typeface="Wingdings" panose="05000000000000000000" pitchFamily="2" charset="2"/>
              <a:buChar char="l"/>
            </a:pPr>
            <a:r>
              <a:rPr lang="zh-CN" altLang="en-US" sz="2400" b="1" dirty="0">
                <a:latin typeface="+mn-ea"/>
                <a:ea typeface="+mn-ea"/>
              </a:rPr>
              <a:t>模版丰富</a:t>
            </a:r>
            <a:r>
              <a:rPr lang="zh-CN" altLang="en-US" sz="2400" dirty="0">
                <a:latin typeface="+mn-ea"/>
                <a:ea typeface="+mn-ea"/>
              </a:rPr>
              <a:t>：</a:t>
            </a:r>
            <a:r>
              <a:rPr lang="en-US" altLang="zh-CN" sz="2400" dirty="0">
                <a:latin typeface="+mn-ea"/>
                <a:ea typeface="+mn-ea"/>
              </a:rPr>
              <a:t>Web</a:t>
            </a:r>
            <a:r>
              <a:rPr lang="zh-CN" altLang="en-US" sz="2400" dirty="0">
                <a:latin typeface="+mn-ea"/>
                <a:ea typeface="+mn-ea"/>
              </a:rPr>
              <a:t>可视化开发提供丰富的页面模版。使用页面模版，可有效地简化物联网应用开发过程。应用发布后，可以为应用批量绑定设备。</a:t>
            </a:r>
          </a:p>
        </p:txBody>
      </p:sp>
    </p:spTree>
    <p:extLst>
      <p:ext uri="{BB962C8B-B14F-4D97-AF65-F5344CB8AC3E}">
        <p14:creationId xmlns:p14="http://schemas.microsoft.com/office/powerpoint/2010/main" val="384810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A87C35B-3D4F-4B2C-AF14-55E92B5926DA}"/>
              </a:ext>
            </a:extLst>
          </p:cNvPr>
          <p:cNvSpPr txBox="1"/>
          <p:nvPr/>
        </p:nvSpPr>
        <p:spPr>
          <a:xfrm>
            <a:off x="-30336" y="866348"/>
            <a:ext cx="9036496" cy="646331"/>
          </a:xfrm>
          <a:prstGeom prst="rect">
            <a:avLst/>
          </a:prstGeom>
          <a:noFill/>
        </p:spPr>
        <p:txBody>
          <a:bodyPr wrap="square" rtlCol="0">
            <a:spAutoFit/>
          </a:bodyPr>
          <a:lstStyle/>
          <a:p>
            <a:pPr algn="ctr"/>
            <a:r>
              <a:rPr lang="en-US" altLang="zh-CN" sz="3600" b="1" dirty="0">
                <a:solidFill>
                  <a:srgbClr val="660066"/>
                </a:solidFill>
                <a:ea typeface="隶书" panose="02010509060101010101"/>
                <a:cs typeface="+mj-cs"/>
              </a:rPr>
              <a:t>Web</a:t>
            </a:r>
            <a:r>
              <a:rPr lang="zh-CN" altLang="en-US" sz="3600" b="1" dirty="0">
                <a:solidFill>
                  <a:srgbClr val="660066"/>
                </a:solidFill>
                <a:ea typeface="隶书" panose="02010509060101010101"/>
                <a:cs typeface="+mj-cs"/>
              </a:rPr>
              <a:t>可视化搭建案例</a:t>
            </a:r>
          </a:p>
        </p:txBody>
      </p:sp>
      <p:pic>
        <p:nvPicPr>
          <p:cNvPr id="3" name="图片 2">
            <a:extLst>
              <a:ext uri="{FF2B5EF4-FFF2-40B4-BE49-F238E27FC236}">
                <a16:creationId xmlns:a16="http://schemas.microsoft.com/office/drawing/2014/main" id="{6D438534-92CA-4B9C-8D2E-2239C18445DF}"/>
              </a:ext>
            </a:extLst>
          </p:cNvPr>
          <p:cNvPicPr>
            <a:picLocks noChangeAspect="1"/>
          </p:cNvPicPr>
          <p:nvPr/>
        </p:nvPicPr>
        <p:blipFill>
          <a:blip r:embed="rId3"/>
          <a:stretch>
            <a:fillRect/>
          </a:stretch>
        </p:blipFill>
        <p:spPr>
          <a:xfrm>
            <a:off x="611560" y="1988840"/>
            <a:ext cx="5868144" cy="4357316"/>
          </a:xfrm>
          <a:prstGeom prst="rect">
            <a:avLst/>
          </a:prstGeom>
        </p:spPr>
      </p:pic>
      <p:sp>
        <p:nvSpPr>
          <p:cNvPr id="4" name="文本框 3">
            <a:extLst>
              <a:ext uri="{FF2B5EF4-FFF2-40B4-BE49-F238E27FC236}">
                <a16:creationId xmlns:a16="http://schemas.microsoft.com/office/drawing/2014/main" id="{982A251D-9AEB-4002-B6CE-11B162B479C0}"/>
              </a:ext>
            </a:extLst>
          </p:cNvPr>
          <p:cNvSpPr txBox="1"/>
          <p:nvPr/>
        </p:nvSpPr>
        <p:spPr>
          <a:xfrm>
            <a:off x="6732240" y="3105834"/>
            <a:ext cx="2124744" cy="646331"/>
          </a:xfrm>
          <a:prstGeom prst="rect">
            <a:avLst/>
          </a:prstGeom>
          <a:noFill/>
        </p:spPr>
        <p:txBody>
          <a:bodyPr wrap="square" rtlCol="0">
            <a:spAutoFit/>
          </a:bodyPr>
          <a:lstStyle/>
          <a:p>
            <a:pPr algn="ctr"/>
            <a:r>
              <a:rPr lang="zh-CN" altLang="en-US" b="1" dirty="0"/>
              <a:t>智能家居场景</a:t>
            </a:r>
            <a:endParaRPr lang="en-US" altLang="zh-CN" b="1" dirty="0"/>
          </a:p>
          <a:p>
            <a:pPr algn="ctr"/>
            <a:r>
              <a:rPr lang="zh-CN" altLang="en-US" dirty="0"/>
              <a:t>在线数据实时查看</a:t>
            </a:r>
          </a:p>
        </p:txBody>
      </p:sp>
    </p:spTree>
    <p:extLst>
      <p:ext uri="{BB962C8B-B14F-4D97-AF65-F5344CB8AC3E}">
        <p14:creationId xmlns:p14="http://schemas.microsoft.com/office/powerpoint/2010/main" val="4368091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3"/>
  <p:tag name="KSO_WM_TEMPLATE_SCENE_ID" val="1"/>
  <p:tag name="KSO_WM_TEMPLATE_JOB_ID" val="3"/>
  <p:tag name="KSO_WM_TEMPLATE_TOPIC_DEFAULT" val="0"/>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2">
  <a:themeElements>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vert="eaVert" wrap="square" rtlCol="0">
        <a:spAutoFit/>
        <a:scene3d>
          <a:camera prst="orthographicFront"/>
          <a:lightRig rig="soft" dir="t">
            <a:rot lat="0" lon="0" rev="15600000"/>
          </a:lightRig>
        </a:scene3d>
        <a:sp3d extrusionH="57150" prstMaterial="softEdge">
          <a:bevelT w="25400" h="38100"/>
        </a:sp3d>
      </a:bodyPr>
      <a:lstStyle>
        <a:defPPr algn="ctr">
          <a:defRPr lang="zh-CN" altLang="en-US" sz="2400" noProof="0">
            <a:ln>
              <a:noFill/>
            </a:ln>
            <a:solidFill>
              <a:srgbClr val="5C5CFE"/>
            </a:solidFill>
            <a:uLnTx/>
            <a:uFillTx/>
            <a:latin typeface="+mn-lt"/>
            <a:ea typeface="微软雅黑" panose="020B0503020204020204" charset="-122"/>
          </a:defRPr>
        </a:defPPr>
      </a:lstStyle>
    </a:txDef>
  </a:objectDefaults>
  <a:extraClrSchemeLst>
    <a:extraClrScheme>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17480</TotalTime>
  <Words>1363</Words>
  <Application>Microsoft Office PowerPoint</Application>
  <PresentationFormat>全屏显示(4:3)</PresentationFormat>
  <Paragraphs>56</Paragraphs>
  <Slides>44</Slides>
  <Notes>34</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44</vt:i4>
      </vt:variant>
    </vt:vector>
  </HeadingPairs>
  <TitlesOfParts>
    <vt:vector size="51" baseType="lpstr">
      <vt:lpstr>隶书</vt:lpstr>
      <vt:lpstr>宋体</vt:lpstr>
      <vt:lpstr>Arial</vt:lpstr>
      <vt:lpstr>Calibri</vt:lpstr>
      <vt:lpstr>Wingdings</vt:lpstr>
      <vt:lpstr>自定义设计方案</vt:lpstr>
      <vt:lpstr>自定义设计方案_2</vt:lpstr>
      <vt:lpstr> 智慧云平台创新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lxp</cp:lastModifiedBy>
  <cp:revision>772</cp:revision>
  <dcterms:created xsi:type="dcterms:W3CDTF">2012-02-15T07:57:00Z</dcterms:created>
  <dcterms:modified xsi:type="dcterms:W3CDTF">2022-04-07T10:22:36Z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y fmtid="{D5CDD505-2E9C-101B-9397-08002B2CF9AE}" pid="3" name="KSORubyTemplateID">
    <vt:lpwstr>2</vt:lpwstr>
  </property>
</Properties>
</file>